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86" r:id="rId7"/>
    <p:sldId id="310" r:id="rId8"/>
    <p:sldId id="289" r:id="rId9"/>
    <p:sldId id="305" r:id="rId10"/>
    <p:sldId id="297" r:id="rId11"/>
    <p:sldId id="303" r:id="rId12"/>
    <p:sldId id="312" r:id="rId13"/>
    <p:sldId id="311" r:id="rId14"/>
    <p:sldId id="298" r:id="rId15"/>
    <p:sldId id="299" r:id="rId16"/>
    <p:sldId id="307" r:id="rId17"/>
    <p:sldId id="302" r:id="rId18"/>
    <p:sldId id="295"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6CF033-4FE7-491E-9F96-7E3AC5275ABC}">
          <p14:sldIdLst>
            <p14:sldId id="256"/>
            <p14:sldId id="257"/>
            <p14:sldId id="286"/>
            <p14:sldId id="310"/>
            <p14:sldId id="289"/>
            <p14:sldId id="305"/>
            <p14:sldId id="297"/>
          </p14:sldIdLst>
        </p14:section>
        <p14:section name="Untitled Section" id="{B72C491D-D88E-4F68-8DE0-F6BF643BE69B}">
          <p14:sldIdLst>
            <p14:sldId id="303"/>
            <p14:sldId id="312"/>
            <p14:sldId id="311"/>
            <p14:sldId id="298"/>
            <p14:sldId id="299"/>
            <p14:sldId id="307"/>
            <p14:sldId id="302"/>
            <p14:sldId id="295"/>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9" autoAdjust="0"/>
    <p:restoredTop sz="95196" autoAdjust="0"/>
  </p:normalViewPr>
  <p:slideViewPr>
    <p:cSldViewPr snapToGrid="0">
      <p:cViewPr varScale="1">
        <p:scale>
          <a:sx n="81" d="100"/>
          <a:sy n="81" d="100"/>
        </p:scale>
        <p:origin x="518" y="72"/>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7AE02-C3AB-4BAF-8FA6-86A7B00DD8D2}" type="doc">
      <dgm:prSet loTypeId="urn:microsoft.com/office/officeart/2018/2/layout/IconVerticalSolidList" loCatId="icon" qsTypeId="urn:microsoft.com/office/officeart/2005/8/quickstyle/3d2" qsCatId="3D" csTypeId="urn:microsoft.com/office/officeart/2005/8/colors/accent2_2" csCatId="accent2" phldr="1"/>
      <dgm:spPr/>
      <dgm:t>
        <a:bodyPr/>
        <a:lstStyle/>
        <a:p>
          <a:endParaRPr lang="en-US"/>
        </a:p>
      </dgm:t>
    </dgm:pt>
    <dgm:pt modelId="{493BAF43-FD4A-4579-A820-7DBD812F7CAC}">
      <dgm:prSet/>
      <dgm:spPr/>
      <dgm:t>
        <a:bodyPr/>
        <a:lstStyle/>
        <a:p>
          <a:pPr>
            <a:lnSpc>
              <a:spcPct val="100000"/>
            </a:lnSpc>
          </a:pPr>
          <a:r>
            <a:rPr lang="en-US" b="1" dirty="0"/>
            <a:t>1. User Satisfaction: </a:t>
          </a:r>
          <a:r>
            <a:rPr lang="en-US" b="0" dirty="0"/>
            <a:t>Gather feedback from users to ensure the system meets their needs</a:t>
          </a:r>
          <a:r>
            <a:rPr lang="en-US" b="1" dirty="0"/>
            <a:t>.</a:t>
          </a:r>
          <a:endParaRPr lang="en-US" dirty="0"/>
        </a:p>
      </dgm:t>
    </dgm:pt>
    <dgm:pt modelId="{01CEB13E-0358-44B2-97C9-5B9873E83345}" type="parTrans" cxnId="{757C70F2-741B-4CE8-84DE-838F4F8D9FF9}">
      <dgm:prSet/>
      <dgm:spPr/>
      <dgm:t>
        <a:bodyPr/>
        <a:lstStyle/>
        <a:p>
          <a:endParaRPr lang="en-US"/>
        </a:p>
      </dgm:t>
    </dgm:pt>
    <dgm:pt modelId="{B73069DC-F543-4CAD-8644-E3BEEA824BF2}" type="sibTrans" cxnId="{757C70F2-741B-4CE8-84DE-838F4F8D9FF9}">
      <dgm:prSet/>
      <dgm:spPr/>
      <dgm:t>
        <a:bodyPr/>
        <a:lstStyle/>
        <a:p>
          <a:endParaRPr lang="en-US"/>
        </a:p>
      </dgm:t>
    </dgm:pt>
    <dgm:pt modelId="{BF150D29-4DD8-4A81-B484-3CD7A34C456D}">
      <dgm:prSet/>
      <dgm:spPr/>
      <dgm:t>
        <a:bodyPr/>
        <a:lstStyle/>
        <a:p>
          <a:pPr>
            <a:lnSpc>
              <a:spcPct val="100000"/>
            </a:lnSpc>
          </a:pPr>
          <a:r>
            <a:rPr lang="en-US" b="1" dirty="0">
              <a:solidFill>
                <a:schemeClr val="tx1"/>
              </a:solidFill>
            </a:rPr>
            <a:t>Notification Delivery Speed: </a:t>
          </a:r>
          <a:r>
            <a:rPr lang="en-US" b="0" dirty="0">
              <a:solidFill>
                <a:schemeClr val="tx1"/>
              </a:solidFill>
            </a:rPr>
            <a:t>We measure the time it takes for notifications to reach client to ensure timely communication and prompt updates.</a:t>
          </a:r>
        </a:p>
      </dgm:t>
    </dgm:pt>
    <dgm:pt modelId="{FBAFE727-9A5A-47B5-9DFC-FECC6AE6DEFB}" type="parTrans" cxnId="{84C4E92D-6C4D-41AA-AFFF-6236484C78D3}">
      <dgm:prSet/>
      <dgm:spPr/>
      <dgm:t>
        <a:bodyPr/>
        <a:lstStyle/>
        <a:p>
          <a:endParaRPr lang="en-US"/>
        </a:p>
      </dgm:t>
    </dgm:pt>
    <dgm:pt modelId="{54E42457-A075-4CB5-A6BB-FBF7032F08C2}" type="sibTrans" cxnId="{84C4E92D-6C4D-41AA-AFFF-6236484C78D3}">
      <dgm:prSet/>
      <dgm:spPr/>
      <dgm:t>
        <a:bodyPr/>
        <a:lstStyle/>
        <a:p>
          <a:endParaRPr lang="en-US"/>
        </a:p>
      </dgm:t>
    </dgm:pt>
    <dgm:pt modelId="{0DDE9042-7A5F-4C80-B228-2D3D16454273}">
      <dgm:prSet/>
      <dgm:spPr/>
      <dgm:t>
        <a:bodyPr/>
        <a:lstStyle/>
        <a:p>
          <a:pPr>
            <a:lnSpc>
              <a:spcPct val="100000"/>
            </a:lnSpc>
          </a:pPr>
          <a:r>
            <a:rPr lang="en-GB" b="1" dirty="0"/>
            <a:t>Performance Optimization: </a:t>
          </a:r>
          <a:r>
            <a:rPr lang="en-GB" dirty="0"/>
            <a:t>We make sure our system runs smoothly by keeping an eye on how fast it responds, how long it takes to load, and how efficiently it uses resources. This helps us fix any problems quickly and ensures a better experience for users.</a:t>
          </a:r>
          <a:endParaRPr lang="en-US" dirty="0"/>
        </a:p>
      </dgm:t>
    </dgm:pt>
    <dgm:pt modelId="{B83736C7-1D67-4135-9B21-6A26B165F070}" type="parTrans" cxnId="{1EA76263-CF43-4D68-866D-C94DE928155B}">
      <dgm:prSet/>
      <dgm:spPr/>
      <dgm:t>
        <a:bodyPr/>
        <a:lstStyle/>
        <a:p>
          <a:endParaRPr lang="en-US"/>
        </a:p>
      </dgm:t>
    </dgm:pt>
    <dgm:pt modelId="{3F9B4E8A-9749-4154-866A-18407C5DDB02}" type="sibTrans" cxnId="{1EA76263-CF43-4D68-866D-C94DE928155B}">
      <dgm:prSet/>
      <dgm:spPr/>
      <dgm:t>
        <a:bodyPr/>
        <a:lstStyle/>
        <a:p>
          <a:endParaRPr lang="en-US"/>
        </a:p>
      </dgm:t>
    </dgm:pt>
    <dgm:pt modelId="{84F046D2-EF8F-47A3-87BF-AF5ADD525973}" type="pres">
      <dgm:prSet presAssocID="{2927AE02-C3AB-4BAF-8FA6-86A7B00DD8D2}" presName="root" presStyleCnt="0">
        <dgm:presLayoutVars>
          <dgm:dir/>
          <dgm:resizeHandles val="exact"/>
        </dgm:presLayoutVars>
      </dgm:prSet>
      <dgm:spPr/>
    </dgm:pt>
    <dgm:pt modelId="{BD698A8D-C2D2-4C9A-A16C-4EB262957500}" type="pres">
      <dgm:prSet presAssocID="{493BAF43-FD4A-4579-A820-7DBD812F7CAC}" presName="compNode" presStyleCnt="0"/>
      <dgm:spPr/>
    </dgm:pt>
    <dgm:pt modelId="{445F7D17-9841-4AD6-BF6B-A6D0FA5A6FDD}" type="pres">
      <dgm:prSet presAssocID="{493BAF43-FD4A-4579-A820-7DBD812F7CAC}" presName="bgRect" presStyleLbl="bgShp" presStyleIdx="0" presStyleCnt="3"/>
      <dgm:spPr/>
    </dgm:pt>
    <dgm:pt modelId="{CBB3184F-961E-40C2-8EE1-B00A076A7D57}" type="pres">
      <dgm:prSet presAssocID="{493BAF43-FD4A-4579-A820-7DBD812F7C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re With Person"/>
        </a:ext>
      </dgm:extLst>
    </dgm:pt>
    <dgm:pt modelId="{DFF442A0-A15E-4378-AAD2-BB228B4E0309}" type="pres">
      <dgm:prSet presAssocID="{493BAF43-FD4A-4579-A820-7DBD812F7CAC}" presName="spaceRect" presStyleCnt="0"/>
      <dgm:spPr/>
    </dgm:pt>
    <dgm:pt modelId="{42E4B641-7921-4C9D-A67D-0D926C051266}" type="pres">
      <dgm:prSet presAssocID="{493BAF43-FD4A-4579-A820-7DBD812F7CAC}" presName="parTx" presStyleLbl="revTx" presStyleIdx="0" presStyleCnt="3">
        <dgm:presLayoutVars>
          <dgm:chMax val="0"/>
          <dgm:chPref val="0"/>
        </dgm:presLayoutVars>
      </dgm:prSet>
      <dgm:spPr/>
    </dgm:pt>
    <dgm:pt modelId="{245B0828-7F76-4985-9F32-C47E9725FCA7}" type="pres">
      <dgm:prSet presAssocID="{B73069DC-F543-4CAD-8644-E3BEEA824BF2}" presName="sibTrans" presStyleCnt="0"/>
      <dgm:spPr/>
    </dgm:pt>
    <dgm:pt modelId="{E378A08C-FC3E-4195-A662-B80BBB85B0CF}" type="pres">
      <dgm:prSet presAssocID="{BF150D29-4DD8-4A81-B484-3CD7A34C456D}" presName="compNode" presStyleCnt="0"/>
      <dgm:spPr/>
    </dgm:pt>
    <dgm:pt modelId="{2F83AE80-B7FF-4CD0-8FB3-2AF121366B6F}" type="pres">
      <dgm:prSet presAssocID="{BF150D29-4DD8-4A81-B484-3CD7A34C456D}" presName="bgRect" presStyleLbl="bgShp" presStyleIdx="1" presStyleCnt="3"/>
      <dgm:spPr/>
    </dgm:pt>
    <dgm:pt modelId="{E1CFA9DA-C20F-43FC-8D6D-036F535021B8}" type="pres">
      <dgm:prSet presAssocID="{BF150D29-4DD8-4A81-B484-3CD7A34C45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5A2E7A7A-5CB7-40A3-8268-9464CEA0CD24}" type="pres">
      <dgm:prSet presAssocID="{BF150D29-4DD8-4A81-B484-3CD7A34C456D}" presName="spaceRect" presStyleCnt="0"/>
      <dgm:spPr/>
    </dgm:pt>
    <dgm:pt modelId="{06A52A52-D778-40E3-852C-AE5D42AF6298}" type="pres">
      <dgm:prSet presAssocID="{BF150D29-4DD8-4A81-B484-3CD7A34C456D}" presName="parTx" presStyleLbl="revTx" presStyleIdx="1" presStyleCnt="3">
        <dgm:presLayoutVars>
          <dgm:chMax val="0"/>
          <dgm:chPref val="0"/>
        </dgm:presLayoutVars>
      </dgm:prSet>
      <dgm:spPr/>
    </dgm:pt>
    <dgm:pt modelId="{7E53FFF1-57D3-4D82-9025-984393883CE1}" type="pres">
      <dgm:prSet presAssocID="{54E42457-A075-4CB5-A6BB-FBF7032F08C2}" presName="sibTrans" presStyleCnt="0"/>
      <dgm:spPr/>
    </dgm:pt>
    <dgm:pt modelId="{BBDC1564-7916-43D6-8DE7-44AA0130256A}" type="pres">
      <dgm:prSet presAssocID="{0DDE9042-7A5F-4C80-B228-2D3D16454273}" presName="compNode" presStyleCnt="0"/>
      <dgm:spPr/>
    </dgm:pt>
    <dgm:pt modelId="{005E7649-F018-421E-91A6-FD646376F966}" type="pres">
      <dgm:prSet presAssocID="{0DDE9042-7A5F-4C80-B228-2D3D16454273}" presName="bgRect" presStyleLbl="bgShp" presStyleIdx="2" presStyleCnt="3"/>
      <dgm:spPr/>
    </dgm:pt>
    <dgm:pt modelId="{768A63E7-5D7C-418C-AAC6-2C340AF68584}" type="pres">
      <dgm:prSet presAssocID="{0DDE9042-7A5F-4C80-B228-2D3D164542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8072F99-1199-4C5B-B947-510CF396BDD8}" type="pres">
      <dgm:prSet presAssocID="{0DDE9042-7A5F-4C80-B228-2D3D16454273}" presName="spaceRect" presStyleCnt="0"/>
      <dgm:spPr/>
    </dgm:pt>
    <dgm:pt modelId="{87ACB05A-014E-4ADF-8C5D-DF8FAA2BFBB7}" type="pres">
      <dgm:prSet presAssocID="{0DDE9042-7A5F-4C80-B228-2D3D16454273}" presName="parTx" presStyleLbl="revTx" presStyleIdx="2" presStyleCnt="3">
        <dgm:presLayoutVars>
          <dgm:chMax val="0"/>
          <dgm:chPref val="0"/>
        </dgm:presLayoutVars>
      </dgm:prSet>
      <dgm:spPr/>
    </dgm:pt>
  </dgm:ptLst>
  <dgm:cxnLst>
    <dgm:cxn modelId="{84C4E92D-6C4D-41AA-AFFF-6236484C78D3}" srcId="{2927AE02-C3AB-4BAF-8FA6-86A7B00DD8D2}" destId="{BF150D29-4DD8-4A81-B484-3CD7A34C456D}" srcOrd="1" destOrd="0" parTransId="{FBAFE727-9A5A-47B5-9DFC-FECC6AE6DEFB}" sibTransId="{54E42457-A075-4CB5-A6BB-FBF7032F08C2}"/>
    <dgm:cxn modelId="{2D688961-B4CB-44F0-A241-4139B31B1D02}" type="presOf" srcId="{493BAF43-FD4A-4579-A820-7DBD812F7CAC}" destId="{42E4B641-7921-4C9D-A67D-0D926C051266}" srcOrd="0" destOrd="0" presId="urn:microsoft.com/office/officeart/2018/2/layout/IconVerticalSolidList"/>
    <dgm:cxn modelId="{1EA76263-CF43-4D68-866D-C94DE928155B}" srcId="{2927AE02-C3AB-4BAF-8FA6-86A7B00DD8D2}" destId="{0DDE9042-7A5F-4C80-B228-2D3D16454273}" srcOrd="2" destOrd="0" parTransId="{B83736C7-1D67-4135-9B21-6A26B165F070}" sibTransId="{3F9B4E8A-9749-4154-866A-18407C5DDB02}"/>
    <dgm:cxn modelId="{A4F39E8A-76C2-44AF-A6F6-5E386342017C}" type="presOf" srcId="{2927AE02-C3AB-4BAF-8FA6-86A7B00DD8D2}" destId="{84F046D2-EF8F-47A3-87BF-AF5ADD525973}" srcOrd="0" destOrd="0" presId="urn:microsoft.com/office/officeart/2018/2/layout/IconVerticalSolidList"/>
    <dgm:cxn modelId="{CFDC1295-59EC-47C5-8FA7-E263BDA6D953}" type="presOf" srcId="{BF150D29-4DD8-4A81-B484-3CD7A34C456D}" destId="{06A52A52-D778-40E3-852C-AE5D42AF6298}" srcOrd="0" destOrd="0" presId="urn:microsoft.com/office/officeart/2018/2/layout/IconVerticalSolidList"/>
    <dgm:cxn modelId="{D6DF90A0-EB47-4E1C-B0C2-700F618A9336}" type="presOf" srcId="{0DDE9042-7A5F-4C80-B228-2D3D16454273}" destId="{87ACB05A-014E-4ADF-8C5D-DF8FAA2BFBB7}" srcOrd="0" destOrd="0" presId="urn:microsoft.com/office/officeart/2018/2/layout/IconVerticalSolidList"/>
    <dgm:cxn modelId="{757C70F2-741B-4CE8-84DE-838F4F8D9FF9}" srcId="{2927AE02-C3AB-4BAF-8FA6-86A7B00DD8D2}" destId="{493BAF43-FD4A-4579-A820-7DBD812F7CAC}" srcOrd="0" destOrd="0" parTransId="{01CEB13E-0358-44B2-97C9-5B9873E83345}" sibTransId="{B73069DC-F543-4CAD-8644-E3BEEA824BF2}"/>
    <dgm:cxn modelId="{324DC2A8-A2E4-4634-AEB3-B3771B27C258}" type="presParOf" srcId="{84F046D2-EF8F-47A3-87BF-AF5ADD525973}" destId="{BD698A8D-C2D2-4C9A-A16C-4EB262957500}" srcOrd="0" destOrd="0" presId="urn:microsoft.com/office/officeart/2018/2/layout/IconVerticalSolidList"/>
    <dgm:cxn modelId="{9262EEC5-23B0-43B2-964B-BBF9049ED8ED}" type="presParOf" srcId="{BD698A8D-C2D2-4C9A-A16C-4EB262957500}" destId="{445F7D17-9841-4AD6-BF6B-A6D0FA5A6FDD}" srcOrd="0" destOrd="0" presId="urn:microsoft.com/office/officeart/2018/2/layout/IconVerticalSolidList"/>
    <dgm:cxn modelId="{DC649DB1-05BC-4AB2-87CF-5BAD10ACA216}" type="presParOf" srcId="{BD698A8D-C2D2-4C9A-A16C-4EB262957500}" destId="{CBB3184F-961E-40C2-8EE1-B00A076A7D57}" srcOrd="1" destOrd="0" presId="urn:microsoft.com/office/officeart/2018/2/layout/IconVerticalSolidList"/>
    <dgm:cxn modelId="{94538E22-FD34-4D6C-BB59-BD49C215DC38}" type="presParOf" srcId="{BD698A8D-C2D2-4C9A-A16C-4EB262957500}" destId="{DFF442A0-A15E-4378-AAD2-BB228B4E0309}" srcOrd="2" destOrd="0" presId="urn:microsoft.com/office/officeart/2018/2/layout/IconVerticalSolidList"/>
    <dgm:cxn modelId="{08B22BE9-FDD9-4572-B9C4-325482D2070E}" type="presParOf" srcId="{BD698A8D-C2D2-4C9A-A16C-4EB262957500}" destId="{42E4B641-7921-4C9D-A67D-0D926C051266}" srcOrd="3" destOrd="0" presId="urn:microsoft.com/office/officeart/2018/2/layout/IconVerticalSolidList"/>
    <dgm:cxn modelId="{B64ABBE0-6AD3-4A15-898F-D08DF22436A0}" type="presParOf" srcId="{84F046D2-EF8F-47A3-87BF-AF5ADD525973}" destId="{245B0828-7F76-4985-9F32-C47E9725FCA7}" srcOrd="1" destOrd="0" presId="urn:microsoft.com/office/officeart/2018/2/layout/IconVerticalSolidList"/>
    <dgm:cxn modelId="{96C1F020-36B6-4B0C-A6EB-18B3A6F5BBB2}" type="presParOf" srcId="{84F046D2-EF8F-47A3-87BF-AF5ADD525973}" destId="{E378A08C-FC3E-4195-A662-B80BBB85B0CF}" srcOrd="2" destOrd="0" presId="urn:microsoft.com/office/officeart/2018/2/layout/IconVerticalSolidList"/>
    <dgm:cxn modelId="{C6C95FB2-75AC-4CDF-957D-8F0B2AA35A7E}" type="presParOf" srcId="{E378A08C-FC3E-4195-A662-B80BBB85B0CF}" destId="{2F83AE80-B7FF-4CD0-8FB3-2AF121366B6F}" srcOrd="0" destOrd="0" presId="urn:microsoft.com/office/officeart/2018/2/layout/IconVerticalSolidList"/>
    <dgm:cxn modelId="{22D7A4D9-E948-45E7-A6BF-53328222CF8D}" type="presParOf" srcId="{E378A08C-FC3E-4195-A662-B80BBB85B0CF}" destId="{E1CFA9DA-C20F-43FC-8D6D-036F535021B8}" srcOrd="1" destOrd="0" presId="urn:microsoft.com/office/officeart/2018/2/layout/IconVerticalSolidList"/>
    <dgm:cxn modelId="{F6C54034-514A-4179-AB92-3CBD2E69FDA5}" type="presParOf" srcId="{E378A08C-FC3E-4195-A662-B80BBB85B0CF}" destId="{5A2E7A7A-5CB7-40A3-8268-9464CEA0CD24}" srcOrd="2" destOrd="0" presId="urn:microsoft.com/office/officeart/2018/2/layout/IconVerticalSolidList"/>
    <dgm:cxn modelId="{F89C1813-1115-49DF-A8A7-6393977A565C}" type="presParOf" srcId="{E378A08C-FC3E-4195-A662-B80BBB85B0CF}" destId="{06A52A52-D778-40E3-852C-AE5D42AF6298}" srcOrd="3" destOrd="0" presId="urn:microsoft.com/office/officeart/2018/2/layout/IconVerticalSolidList"/>
    <dgm:cxn modelId="{E37E2DCC-60D1-43F4-BC1D-6A454F2A1106}" type="presParOf" srcId="{84F046D2-EF8F-47A3-87BF-AF5ADD525973}" destId="{7E53FFF1-57D3-4D82-9025-984393883CE1}" srcOrd="3" destOrd="0" presId="urn:microsoft.com/office/officeart/2018/2/layout/IconVerticalSolidList"/>
    <dgm:cxn modelId="{C87ECD11-988A-47FD-85D0-2FD179E4FB44}" type="presParOf" srcId="{84F046D2-EF8F-47A3-87BF-AF5ADD525973}" destId="{BBDC1564-7916-43D6-8DE7-44AA0130256A}" srcOrd="4" destOrd="0" presId="urn:microsoft.com/office/officeart/2018/2/layout/IconVerticalSolidList"/>
    <dgm:cxn modelId="{BE2E7D30-3FED-415B-BAC6-38462AF7798C}" type="presParOf" srcId="{BBDC1564-7916-43D6-8DE7-44AA0130256A}" destId="{005E7649-F018-421E-91A6-FD646376F966}" srcOrd="0" destOrd="0" presId="urn:microsoft.com/office/officeart/2018/2/layout/IconVerticalSolidList"/>
    <dgm:cxn modelId="{6AC0A498-D197-4378-A37F-8BBDB0CA329B}" type="presParOf" srcId="{BBDC1564-7916-43D6-8DE7-44AA0130256A}" destId="{768A63E7-5D7C-418C-AAC6-2C340AF68584}" srcOrd="1" destOrd="0" presId="urn:microsoft.com/office/officeart/2018/2/layout/IconVerticalSolidList"/>
    <dgm:cxn modelId="{1A04A6D3-D20F-4F50-9A7D-1A03DBAB473F}" type="presParOf" srcId="{BBDC1564-7916-43D6-8DE7-44AA0130256A}" destId="{F8072F99-1199-4C5B-B947-510CF396BDD8}" srcOrd="2" destOrd="0" presId="urn:microsoft.com/office/officeart/2018/2/layout/IconVerticalSolidList"/>
    <dgm:cxn modelId="{39EF34D9-C578-4DBC-9BAD-B4954F548A5F}" type="presParOf" srcId="{BBDC1564-7916-43D6-8DE7-44AA0130256A}" destId="{87ACB05A-014E-4ADF-8C5D-DF8FAA2BFB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F7D17-9841-4AD6-BF6B-A6D0FA5A6FDD}">
      <dsp:nvSpPr>
        <dsp:cNvPr id="0" name=""/>
        <dsp:cNvSpPr/>
      </dsp:nvSpPr>
      <dsp:spPr>
        <a:xfrm>
          <a:off x="0" y="563"/>
          <a:ext cx="11678397" cy="1318500"/>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BB3184F-961E-40C2-8EE1-B00A076A7D57}">
      <dsp:nvSpPr>
        <dsp:cNvPr id="0" name=""/>
        <dsp:cNvSpPr/>
      </dsp:nvSpPr>
      <dsp:spPr>
        <a:xfrm>
          <a:off x="398846" y="297226"/>
          <a:ext cx="725175" cy="725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E4B641-7921-4C9D-A67D-0D926C051266}">
      <dsp:nvSpPr>
        <dsp:cNvPr id="0" name=""/>
        <dsp:cNvSpPr/>
      </dsp:nvSpPr>
      <dsp:spPr>
        <a:xfrm>
          <a:off x="1522867" y="563"/>
          <a:ext cx="10155529" cy="131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541" tIns="139541" rIns="139541" bIns="139541" numCol="1" spcCol="1270" anchor="ctr" anchorCtr="0">
          <a:noAutofit/>
        </a:bodyPr>
        <a:lstStyle/>
        <a:p>
          <a:pPr marL="0" lvl="0" indent="0" algn="l" defTabSz="889000">
            <a:lnSpc>
              <a:spcPct val="100000"/>
            </a:lnSpc>
            <a:spcBef>
              <a:spcPct val="0"/>
            </a:spcBef>
            <a:spcAft>
              <a:spcPct val="35000"/>
            </a:spcAft>
            <a:buNone/>
          </a:pPr>
          <a:r>
            <a:rPr lang="en-US" sz="2000" b="1" kern="1200" dirty="0"/>
            <a:t>1. User Satisfaction: </a:t>
          </a:r>
          <a:r>
            <a:rPr lang="en-US" sz="2000" b="0" kern="1200" dirty="0"/>
            <a:t>Gather feedback from users to ensure the system meets their needs</a:t>
          </a:r>
          <a:r>
            <a:rPr lang="en-US" sz="2000" b="1" kern="1200" dirty="0"/>
            <a:t>.</a:t>
          </a:r>
          <a:endParaRPr lang="en-US" sz="2000" kern="1200" dirty="0"/>
        </a:p>
      </dsp:txBody>
      <dsp:txXfrm>
        <a:off x="1522867" y="563"/>
        <a:ext cx="10155529" cy="1318500"/>
      </dsp:txXfrm>
    </dsp:sp>
    <dsp:sp modelId="{2F83AE80-B7FF-4CD0-8FB3-2AF121366B6F}">
      <dsp:nvSpPr>
        <dsp:cNvPr id="0" name=""/>
        <dsp:cNvSpPr/>
      </dsp:nvSpPr>
      <dsp:spPr>
        <a:xfrm>
          <a:off x="0" y="1648688"/>
          <a:ext cx="11678397" cy="1318500"/>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1CFA9DA-C20F-43FC-8D6D-036F535021B8}">
      <dsp:nvSpPr>
        <dsp:cNvPr id="0" name=""/>
        <dsp:cNvSpPr/>
      </dsp:nvSpPr>
      <dsp:spPr>
        <a:xfrm>
          <a:off x="398846" y="1945351"/>
          <a:ext cx="725175" cy="725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6A52A52-D778-40E3-852C-AE5D42AF6298}">
      <dsp:nvSpPr>
        <dsp:cNvPr id="0" name=""/>
        <dsp:cNvSpPr/>
      </dsp:nvSpPr>
      <dsp:spPr>
        <a:xfrm>
          <a:off x="1522867" y="1648688"/>
          <a:ext cx="10155529" cy="131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541" tIns="139541" rIns="139541" bIns="139541"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Notification Delivery Speed: </a:t>
          </a:r>
          <a:r>
            <a:rPr lang="en-US" sz="2000" b="0" kern="1200" dirty="0">
              <a:solidFill>
                <a:schemeClr val="tx1"/>
              </a:solidFill>
            </a:rPr>
            <a:t>We measure the time it takes for notifications to reach client to ensure timely communication and prompt updates.</a:t>
          </a:r>
        </a:p>
      </dsp:txBody>
      <dsp:txXfrm>
        <a:off x="1522867" y="1648688"/>
        <a:ext cx="10155529" cy="1318500"/>
      </dsp:txXfrm>
    </dsp:sp>
    <dsp:sp modelId="{005E7649-F018-421E-91A6-FD646376F966}">
      <dsp:nvSpPr>
        <dsp:cNvPr id="0" name=""/>
        <dsp:cNvSpPr/>
      </dsp:nvSpPr>
      <dsp:spPr>
        <a:xfrm>
          <a:off x="0" y="3296814"/>
          <a:ext cx="11678397" cy="1318500"/>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68A63E7-5D7C-418C-AAC6-2C340AF68584}">
      <dsp:nvSpPr>
        <dsp:cNvPr id="0" name=""/>
        <dsp:cNvSpPr/>
      </dsp:nvSpPr>
      <dsp:spPr>
        <a:xfrm>
          <a:off x="398846" y="3593476"/>
          <a:ext cx="725175" cy="725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7ACB05A-014E-4ADF-8C5D-DF8FAA2BFBB7}">
      <dsp:nvSpPr>
        <dsp:cNvPr id="0" name=""/>
        <dsp:cNvSpPr/>
      </dsp:nvSpPr>
      <dsp:spPr>
        <a:xfrm>
          <a:off x="1522867" y="3296814"/>
          <a:ext cx="10155529" cy="131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541" tIns="139541" rIns="139541" bIns="139541" numCol="1" spcCol="1270" anchor="ctr" anchorCtr="0">
          <a:noAutofit/>
        </a:bodyPr>
        <a:lstStyle/>
        <a:p>
          <a:pPr marL="0" lvl="0" indent="0" algn="l" defTabSz="889000">
            <a:lnSpc>
              <a:spcPct val="100000"/>
            </a:lnSpc>
            <a:spcBef>
              <a:spcPct val="0"/>
            </a:spcBef>
            <a:spcAft>
              <a:spcPct val="35000"/>
            </a:spcAft>
            <a:buNone/>
          </a:pPr>
          <a:r>
            <a:rPr lang="en-GB" sz="2000" b="1" kern="1200" dirty="0"/>
            <a:t>Performance Optimization: </a:t>
          </a:r>
          <a:r>
            <a:rPr lang="en-GB" sz="2000" kern="1200" dirty="0"/>
            <a:t>We make sure our system runs smoothly by keeping an eye on how fast it responds, how long it takes to load, and how efficiently it uses resources. This helps us fix any problems quickly and ensures a better experience for users.</a:t>
          </a:r>
          <a:endParaRPr lang="en-US" sz="2000" kern="1200" dirty="0"/>
        </a:p>
      </dsp:txBody>
      <dsp:txXfrm>
        <a:off x="1522867" y="3296814"/>
        <a:ext cx="10155529" cy="1318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9/11/2024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 testing our system, We documented each action in a table and then verified their functionality on the system. The results of our tests were recorded in the table, allowing us to ensure that our system is working correctly, and users can perform their desired actions without any problems.</a:t>
            </a:r>
          </a:p>
          <a:p>
            <a:endParaRPr lang="en-IL"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345514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2663766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Notification types include booking confirmations, maintenance updates, schedule changes, and performance alerts.</a:t>
            </a:r>
          </a:p>
          <a:p>
            <a:endParaRPr lang="he-IL"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3764107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Frontend-Backend Coordination</a:t>
            </a:r>
            <a:r>
              <a:rPr lang="en-US" dirty="0"/>
              <a:t>: Integrating React on the frontend with Node.js on the backend required precise coordination regarding API interfaces. Any change in the API on the backend necessitated corresponding updates on the frontend to avoid errors and ensure consistent system behavior.</a:t>
            </a:r>
          </a:p>
          <a:p>
            <a:endParaRPr lang="en-US" dirty="0"/>
          </a:p>
          <a:p>
            <a:endParaRPr lang="en-US" dirty="0"/>
          </a:p>
          <a:p>
            <a:r>
              <a:rPr lang="en-US" b="1" dirty="0"/>
              <a:t>Unexpected Bugs and Issues</a:t>
            </a:r>
            <a:r>
              <a:rPr lang="en-US" dirty="0"/>
              <a:t>: During development, we encountered bugs and issues that were not anticipated, causing delays that required resolution.</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325045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39900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64326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L"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41451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Frontend (React-based):</a:t>
            </a:r>
            <a:endParaRPr lang="en-US" dirty="0">
              <a:effectLst/>
            </a:endParaRPr>
          </a:p>
          <a:p>
            <a:pPr>
              <a:buFont typeface="+mj-lt"/>
              <a:buAutoNum type="arabicPeriod"/>
            </a:pPr>
            <a:r>
              <a:rPr lang="en-US" b="1" dirty="0">
                <a:effectLst/>
              </a:rPr>
              <a:t>React Components:</a:t>
            </a:r>
            <a:r>
              <a:rPr lang="en-US" dirty="0">
                <a:effectLst/>
              </a:rPr>
              <a:t> We used different parts of our messaging app, like scheduling messages, chatting with users, and managing groups, as separate building blocks called components. This made it easy to add new features without messing up the rest of the app.</a:t>
            </a:r>
          </a:p>
          <a:p>
            <a:pPr>
              <a:buFont typeface="+mj-lt"/>
              <a:buAutoNum type="arabicPeriod"/>
            </a:pPr>
            <a:r>
              <a:rPr lang="en-US" b="1" dirty="0">
                <a:effectLst/>
              </a:rPr>
              <a:t>Routing (React Router):</a:t>
            </a:r>
            <a:r>
              <a:rPr lang="en-US" dirty="0">
                <a:effectLst/>
              </a:rPr>
              <a:t> Think of React Router as a map that helps you move around our app. It lets you switch between different pages, like the home page, chat rooms, and user profiles, smoothly without having to reload the whole page.</a:t>
            </a:r>
          </a:p>
          <a:p>
            <a:pPr>
              <a:buFont typeface="+mj-lt"/>
              <a:buAutoNum type="arabicPeriod"/>
            </a:pPr>
            <a:r>
              <a:rPr lang="en-US" b="1" dirty="0">
                <a:effectLst/>
              </a:rPr>
              <a:t>Styling:</a:t>
            </a:r>
            <a:r>
              <a:rPr lang="en-US" dirty="0">
                <a:effectLst/>
              </a:rPr>
              <a:t> Making our app look good was important, so we used different techniques for styling. We used CSS for basic styles, CSS Modules to keep styles organized, and Styled Components to create stylish components right in our code.</a:t>
            </a:r>
          </a:p>
          <a:p>
            <a:r>
              <a:rPr lang="en-US" b="1" dirty="0">
                <a:effectLst/>
              </a:rPr>
              <a:t>Backend (Node.js-based):</a:t>
            </a:r>
            <a:endParaRPr lang="en-US" dirty="0">
              <a:effectLst/>
            </a:endParaRPr>
          </a:p>
          <a:p>
            <a:pPr>
              <a:buFont typeface="+mj-lt"/>
              <a:buAutoNum type="arabicPeriod"/>
            </a:pPr>
            <a:r>
              <a:rPr lang="en-US" b="1" dirty="0">
                <a:effectLst/>
              </a:rPr>
              <a:t>Express.js:</a:t>
            </a:r>
            <a:r>
              <a:rPr lang="en-US" dirty="0">
                <a:effectLst/>
              </a:rPr>
              <a:t> This is like the engine that powers our server. It's a simple framework for building web applications and handling requests from users.</a:t>
            </a:r>
          </a:p>
          <a:p>
            <a:pPr>
              <a:buFont typeface="+mj-lt"/>
              <a:buAutoNum type="arabicPeriod"/>
            </a:pPr>
            <a:r>
              <a:rPr lang="en-US" b="1" dirty="0">
                <a:effectLst/>
              </a:rPr>
              <a:t>Routing:</a:t>
            </a:r>
            <a:r>
              <a:rPr lang="en-US" dirty="0">
                <a:effectLst/>
              </a:rPr>
              <a:t> We set up routes in our server to handle different types of requests from users. This helps keep our code organized and easy to manage.</a:t>
            </a:r>
          </a:p>
          <a:p>
            <a:pPr>
              <a:buFont typeface="+mj-lt"/>
              <a:buAutoNum type="arabicPeriod"/>
            </a:pPr>
            <a:r>
              <a:rPr lang="en-US" b="1" dirty="0">
                <a:effectLst/>
              </a:rPr>
              <a:t>Authentication and Authorization:</a:t>
            </a:r>
            <a:r>
              <a:rPr lang="en-US" dirty="0">
                <a:effectLst/>
              </a:rPr>
              <a:t> We made sure only the right people can access certain parts of our app by using methods like JWT for authentication and session-based authentication for managing user sessions.</a:t>
            </a:r>
          </a:p>
          <a:p>
            <a:r>
              <a:rPr lang="en-US" b="1" dirty="0">
                <a:effectLst/>
              </a:rPr>
              <a:t>Database:</a:t>
            </a:r>
            <a:endParaRPr lang="en-US" dirty="0">
              <a:effectLst/>
            </a:endParaRPr>
          </a:p>
          <a:p>
            <a:pPr>
              <a:buFont typeface="+mj-lt"/>
              <a:buAutoNum type="arabicPeriod"/>
            </a:pPr>
            <a:r>
              <a:rPr lang="en-US" b="1" dirty="0">
                <a:effectLst/>
              </a:rPr>
              <a:t>MongoDB:</a:t>
            </a:r>
            <a:r>
              <a:rPr lang="en-US" dirty="0">
                <a:effectLst/>
              </a:rPr>
              <a:t> This is where we store all the important data for our app. It's a flexible database that's great for handling lots of different types of information.</a:t>
            </a:r>
          </a:p>
          <a:p>
            <a:r>
              <a:rPr lang="en-US" dirty="0">
                <a:effectLst/>
              </a:rPr>
              <a:t>In our database, we have different collections (kind of like folders) for storing specific types of data:</a:t>
            </a:r>
          </a:p>
          <a:p>
            <a:pPr>
              <a:buFont typeface="Arial" panose="020B0604020202020204" pitchFamily="34" charset="0"/>
              <a:buChar char="•"/>
            </a:pPr>
            <a:r>
              <a:rPr lang="en-US" b="1" dirty="0">
                <a:effectLst/>
              </a:rPr>
              <a:t>User Collection:</a:t>
            </a:r>
            <a:r>
              <a:rPr lang="en-US" dirty="0">
                <a:effectLst/>
              </a:rPr>
              <a:t> Stores information about users, like their username, email, and role.</a:t>
            </a:r>
          </a:p>
          <a:p>
            <a:pPr>
              <a:buFont typeface="Arial" panose="020B0604020202020204" pitchFamily="34" charset="0"/>
              <a:buChar char="•"/>
            </a:pPr>
            <a:r>
              <a:rPr lang="en-US" b="1" dirty="0">
                <a:effectLst/>
              </a:rPr>
              <a:t>Group Collection:</a:t>
            </a:r>
            <a:r>
              <a:rPr lang="en-US" dirty="0">
                <a:effectLst/>
              </a:rPr>
              <a:t> Keeps track of all the groups in our app, who created them, and their message history.</a:t>
            </a:r>
          </a:p>
          <a:p>
            <a:pPr>
              <a:buFont typeface="Arial" panose="020B0604020202020204" pitchFamily="34" charset="0"/>
              <a:buChar char="•"/>
            </a:pPr>
            <a:r>
              <a:rPr lang="en-US" b="1" dirty="0">
                <a:effectLst/>
              </a:rPr>
              <a:t>Message Collection:</a:t>
            </a:r>
            <a:r>
              <a:rPr lang="en-US" dirty="0">
                <a:effectLst/>
              </a:rPr>
              <a:t> Stores individual messages, including who sent them and when.</a:t>
            </a:r>
          </a:p>
          <a:p>
            <a:pPr>
              <a:buFont typeface="Arial" panose="020B0604020202020204" pitchFamily="34" charset="0"/>
              <a:buChar char="•"/>
            </a:pPr>
            <a:r>
              <a:rPr lang="en-US" b="1" dirty="0">
                <a:effectLst/>
              </a:rPr>
              <a:t>User Message Collection:</a:t>
            </a:r>
            <a:r>
              <a:rPr lang="en-US" dirty="0">
                <a:effectLst/>
              </a:rPr>
              <a:t> Specifically for one-on-one chats between users.</a:t>
            </a:r>
          </a:p>
          <a:p>
            <a:r>
              <a:rPr lang="en-US" dirty="0">
                <a:effectLst/>
              </a:rPr>
              <a:t>These collections help organize our data and make sure everything runs smoothly in our app.</a:t>
            </a:r>
          </a:p>
          <a:p>
            <a:br>
              <a:rPr lang="en-US" b="0" i="0" dirty="0">
                <a:solidFill>
                  <a:srgbClr val="000000"/>
                </a:solidFill>
                <a:effectLst/>
                <a:highlight>
                  <a:srgbClr val="FFFFFF"/>
                </a:highlight>
                <a:latin typeface="Söhne"/>
              </a:rPr>
            </a:br>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1. React (Frontend):</a:t>
            </a:r>
          </a:p>
          <a:p>
            <a:r>
              <a:rPr lang="en-US" dirty="0"/>
              <a:t>   - A JavaScript library used to build dynamic and interactive user interfaces (UI). It allows you to create reusable components that handle specific parts of the UI.</a:t>
            </a:r>
          </a:p>
          <a:p>
            <a:endParaRPr lang="en-US" dirty="0"/>
          </a:p>
          <a:p>
            <a:r>
              <a:rPr lang="en-US" dirty="0"/>
              <a:t>2. Node.js (Backend):</a:t>
            </a:r>
          </a:p>
          <a:p>
            <a:r>
              <a:rPr lang="en-US" dirty="0"/>
              <a:t>   - A runtime environment that lets you run JavaScript on the server side. It handles requests from the frontend and processes them, often using Express.js to create a server.</a:t>
            </a:r>
          </a:p>
          <a:p>
            <a:endParaRPr lang="en-US" dirty="0"/>
          </a:p>
          <a:p>
            <a:r>
              <a:rPr lang="en-US" dirty="0"/>
              <a:t>3. MongoDB (Database):</a:t>
            </a:r>
          </a:p>
          <a:p>
            <a:r>
              <a:rPr lang="en-US" dirty="0"/>
              <a:t>   - A NoSQL database that stores data in flexible, JSON-like documents. It's used to store and manage all necessary data for the taxi station system, like taxis, drivers, and trip histories.</a:t>
            </a:r>
          </a:p>
          <a:p>
            <a:endParaRPr lang="en-US" dirty="0"/>
          </a:p>
          <a:p>
            <a:r>
              <a:rPr lang="en-US" dirty="0"/>
              <a:t>In the code:</a:t>
            </a:r>
          </a:p>
          <a:p>
            <a:r>
              <a:rPr lang="en-US" dirty="0"/>
              <a:t>- React sends requests to the Node.js server to get or send data.</a:t>
            </a:r>
          </a:p>
          <a:p>
            <a:r>
              <a:rPr lang="en-US" dirty="0"/>
              <a:t>- Node.js processes these requests and interacts with MongoDB to retrieve or update data.</a:t>
            </a:r>
          </a:p>
          <a:p>
            <a:r>
              <a:rPr lang="en-US" dirty="0"/>
              <a:t>- The data is then sent back to React, which updates the UI accordingly.</a:t>
            </a:r>
          </a:p>
        </p:txBody>
      </p:sp>
      <p:sp>
        <p:nvSpPr>
          <p:cNvPr id="4" name="מציין מיקום של מספר שקופית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119496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66588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2051764" y="835110"/>
            <a:ext cx="7149676" cy="1754301"/>
          </a:xfrm>
        </p:spPr>
        <p:txBody>
          <a:bodyPr anchor="b">
            <a:normAutofit/>
          </a:bodyPr>
          <a:lstStyle/>
          <a:p>
            <a:pPr algn="ctr"/>
            <a:r>
              <a:rPr lang="en-US" sz="4800" dirty="0">
                <a:solidFill>
                  <a:schemeClr val="accent2">
                    <a:lumMod val="25000"/>
                  </a:schemeClr>
                </a:solidFill>
              </a:rPr>
              <a:t>Taxi station management system</a:t>
            </a:r>
          </a:p>
        </p:txBody>
      </p:sp>
      <p:pic>
        <p:nvPicPr>
          <p:cNvPr id="12" name="Picture 11" descr="A blue and black logo&#10;&#10;Description automatically generated">
            <a:extLst>
              <a:ext uri="{FF2B5EF4-FFF2-40B4-BE49-F238E27FC236}">
                <a16:creationId xmlns:a16="http://schemas.microsoft.com/office/drawing/2014/main" id="{B4231F17-6FCB-CBFE-1E5C-29233A2B399C}"/>
              </a:ext>
            </a:extLst>
          </p:cNvPr>
          <p:cNvPicPr>
            <a:picLocks noChangeAspect="1"/>
          </p:cNvPicPr>
          <p:nvPr/>
        </p:nvPicPr>
        <p:blipFill>
          <a:blip r:embed="rId3"/>
          <a:stretch>
            <a:fillRect/>
          </a:stretch>
        </p:blipFill>
        <p:spPr>
          <a:xfrm>
            <a:off x="9131802" y="131571"/>
            <a:ext cx="3060198" cy="722377"/>
          </a:xfrm>
          <a:prstGeom prst="rect">
            <a:avLst/>
          </a:prstGeom>
        </p:spPr>
      </p:pic>
      <p:sp>
        <p:nvSpPr>
          <p:cNvPr id="14" name="TextBox 13">
            <a:extLst>
              <a:ext uri="{FF2B5EF4-FFF2-40B4-BE49-F238E27FC236}">
                <a16:creationId xmlns:a16="http://schemas.microsoft.com/office/drawing/2014/main" id="{9C974FBC-8411-8FB2-A6F0-811F114E0CD3}"/>
              </a:ext>
            </a:extLst>
          </p:cNvPr>
          <p:cNvSpPr txBox="1"/>
          <p:nvPr/>
        </p:nvSpPr>
        <p:spPr>
          <a:xfrm>
            <a:off x="3105440" y="4414450"/>
            <a:ext cx="6096000" cy="1339534"/>
          </a:xfrm>
          <a:prstGeom prst="rect">
            <a:avLst/>
          </a:prstGeom>
          <a:noFill/>
        </p:spPr>
        <p:txBody>
          <a:bodyPr wrap="square">
            <a:spAutoFit/>
          </a:bodyPr>
          <a:lstStyle/>
          <a:p>
            <a:pPr algn="ctr" defTabSz="502920">
              <a:lnSpc>
                <a:spcPct val="110000"/>
              </a:lnSpc>
              <a:spcBef>
                <a:spcPts val="550"/>
              </a:spcBef>
            </a:pPr>
            <a:r>
              <a:rPr lang="en-US" sz="2400" b="1" dirty="0">
                <a:solidFill>
                  <a:schemeClr val="accent2">
                    <a:lumMod val="25000"/>
                  </a:schemeClr>
                </a:solidFill>
                <a:latin typeface="Segoe UI"/>
                <a:cs typeface="Segoe UI"/>
              </a:rPr>
              <a:t>Shorok </a:t>
            </a:r>
            <a:r>
              <a:rPr lang="en-US" sz="2400" b="1" dirty="0" err="1">
                <a:solidFill>
                  <a:schemeClr val="accent2">
                    <a:lumMod val="25000"/>
                  </a:schemeClr>
                </a:solidFill>
                <a:latin typeface="Segoe UI"/>
                <a:cs typeface="Segoe UI"/>
              </a:rPr>
              <a:t>Heib</a:t>
            </a:r>
            <a:r>
              <a:rPr lang="en-US" sz="2400" b="1" dirty="0">
                <a:solidFill>
                  <a:schemeClr val="accent2">
                    <a:lumMod val="25000"/>
                  </a:schemeClr>
                </a:solidFill>
                <a:latin typeface="Segoe UI"/>
                <a:cs typeface="Segoe UI"/>
              </a:rPr>
              <a:t>      315959429</a:t>
            </a:r>
          </a:p>
          <a:p>
            <a:pPr algn="ctr" defTabSz="502920">
              <a:lnSpc>
                <a:spcPct val="110000"/>
              </a:lnSpc>
              <a:spcBef>
                <a:spcPts val="550"/>
              </a:spcBef>
            </a:pPr>
            <a:r>
              <a:rPr lang="en-US" sz="2400" b="1" dirty="0">
                <a:solidFill>
                  <a:schemeClr val="accent2">
                    <a:lumMod val="25000"/>
                  </a:schemeClr>
                </a:solidFill>
                <a:latin typeface="Segoe UI"/>
                <a:cs typeface="Segoe UI"/>
              </a:rPr>
              <a:t>Emad Suliman   322386558</a:t>
            </a:r>
          </a:p>
          <a:p>
            <a:pPr algn="ctr" defTabSz="502920">
              <a:lnSpc>
                <a:spcPct val="110000"/>
              </a:lnSpc>
              <a:spcBef>
                <a:spcPts val="550"/>
              </a:spcBef>
            </a:pPr>
            <a:endParaRPr lang="en-US" sz="1800" b="1" dirty="0">
              <a:solidFill>
                <a:schemeClr val="accent2">
                  <a:lumMod val="25000"/>
                </a:schemeClr>
              </a:solidFill>
              <a:latin typeface="Segoe UI"/>
              <a:cs typeface="Segoe UI"/>
            </a:endParaRPr>
          </a:p>
        </p:txBody>
      </p:sp>
      <p:sp>
        <p:nvSpPr>
          <p:cNvPr id="16" name="TextBox 15">
            <a:extLst>
              <a:ext uri="{FF2B5EF4-FFF2-40B4-BE49-F238E27FC236}">
                <a16:creationId xmlns:a16="http://schemas.microsoft.com/office/drawing/2014/main" id="{C14E2389-D813-F53D-F224-C2678F8ED388}"/>
              </a:ext>
            </a:extLst>
          </p:cNvPr>
          <p:cNvSpPr txBox="1"/>
          <p:nvPr/>
        </p:nvSpPr>
        <p:spPr>
          <a:xfrm>
            <a:off x="-1286933" y="3683481"/>
            <a:ext cx="6096000" cy="2070503"/>
          </a:xfrm>
          <a:prstGeom prst="rect">
            <a:avLst/>
          </a:prstGeom>
          <a:noFill/>
        </p:spPr>
        <p:txBody>
          <a:bodyPr wrap="square">
            <a:spAutoFit/>
          </a:bodyPr>
          <a:lstStyle/>
          <a:p>
            <a:pPr algn="ctr" defTabSz="502920">
              <a:lnSpc>
                <a:spcPct val="110000"/>
              </a:lnSpc>
              <a:spcBef>
                <a:spcPts val="550"/>
              </a:spcBef>
            </a:pPr>
            <a:r>
              <a:rPr lang="en-US" sz="2000" u="sng" kern="1200" dirty="0">
                <a:solidFill>
                  <a:schemeClr val="accent2">
                    <a:lumMod val="25000"/>
                  </a:schemeClr>
                </a:solidFill>
                <a:latin typeface="Segoe UI"/>
                <a:ea typeface="+mn-ea"/>
                <a:cs typeface="Segoe UI"/>
              </a:rPr>
              <a:t>Supervisor:</a:t>
            </a:r>
            <a:endParaRPr lang="en-US" sz="2000" u="sng" kern="1200" dirty="0">
              <a:solidFill>
                <a:schemeClr val="accent2">
                  <a:lumMod val="25000"/>
                </a:schemeClr>
              </a:solidFill>
              <a:latin typeface="Segoe UI"/>
              <a:cs typeface="Segoe UI"/>
            </a:endParaRPr>
          </a:p>
          <a:p>
            <a:pPr algn="ctr" defTabSz="502920">
              <a:lnSpc>
                <a:spcPct val="110000"/>
              </a:lnSpc>
              <a:spcBef>
                <a:spcPts val="550"/>
              </a:spcBef>
            </a:pPr>
            <a:r>
              <a:rPr lang="en-US" sz="2000" kern="1200" dirty="0">
                <a:solidFill>
                  <a:schemeClr val="accent2">
                    <a:lumMod val="25000"/>
                  </a:schemeClr>
                </a:solidFill>
                <a:latin typeface="Segoe UI"/>
                <a:ea typeface="+mn-ea"/>
                <a:cs typeface="Segoe UI"/>
              </a:rPr>
              <a:t>Zeev </a:t>
            </a:r>
            <a:r>
              <a:rPr lang="en-US" sz="2000" kern="1200" dirty="0" err="1">
                <a:solidFill>
                  <a:schemeClr val="accent2">
                    <a:lumMod val="25000"/>
                  </a:schemeClr>
                </a:solidFill>
                <a:latin typeface="Segoe UI"/>
                <a:ea typeface="+mn-ea"/>
                <a:cs typeface="Segoe UI"/>
              </a:rPr>
              <a:t>Barzily</a:t>
            </a:r>
            <a:endParaRPr lang="en-US" sz="2000" kern="1200" dirty="0">
              <a:solidFill>
                <a:schemeClr val="accent2">
                  <a:lumMod val="25000"/>
                </a:schemeClr>
              </a:solidFill>
              <a:latin typeface="Segoe UI"/>
              <a:ea typeface="+mn-ea"/>
              <a:cs typeface="Segoe UI"/>
            </a:endParaRPr>
          </a:p>
          <a:p>
            <a:pPr algn="ctr" defTabSz="502920">
              <a:lnSpc>
                <a:spcPct val="110000"/>
              </a:lnSpc>
              <a:spcBef>
                <a:spcPts val="550"/>
              </a:spcBef>
            </a:pPr>
            <a:endParaRPr lang="en-US" sz="2000" kern="1200" dirty="0">
              <a:solidFill>
                <a:schemeClr val="accent2">
                  <a:lumMod val="25000"/>
                </a:schemeClr>
              </a:solidFill>
              <a:latin typeface="Segoe UI"/>
              <a:cs typeface="Segoe UI"/>
            </a:endParaRPr>
          </a:p>
          <a:p>
            <a:pPr algn="ctr" defTabSz="502920">
              <a:lnSpc>
                <a:spcPct val="110000"/>
              </a:lnSpc>
              <a:spcBef>
                <a:spcPts val="550"/>
              </a:spcBef>
            </a:pPr>
            <a:r>
              <a:rPr lang="en-US" sz="2000" u="sng" kern="1200" dirty="0">
                <a:solidFill>
                  <a:schemeClr val="accent2">
                    <a:lumMod val="25000"/>
                  </a:schemeClr>
                </a:solidFill>
                <a:latin typeface="Segoe UI"/>
                <a:ea typeface="+mn-ea"/>
                <a:cs typeface="Segoe UI"/>
              </a:rPr>
              <a:t>Date</a:t>
            </a:r>
            <a:r>
              <a:rPr lang="en-US" sz="2000" kern="1200" dirty="0">
                <a:solidFill>
                  <a:schemeClr val="accent2">
                    <a:lumMod val="25000"/>
                  </a:schemeClr>
                </a:solidFill>
                <a:latin typeface="Segoe UI"/>
                <a:ea typeface="+mn-ea"/>
                <a:cs typeface="Segoe UI"/>
              </a:rPr>
              <a:t>:</a:t>
            </a:r>
            <a:endParaRPr lang="en-US" sz="2000" kern="1200" dirty="0">
              <a:solidFill>
                <a:schemeClr val="accent2">
                  <a:lumMod val="25000"/>
                </a:schemeClr>
              </a:solidFill>
              <a:latin typeface="Segoe UI"/>
              <a:cs typeface="Segoe UI"/>
            </a:endParaRPr>
          </a:p>
          <a:p>
            <a:pPr algn="ctr" defTabSz="502920">
              <a:lnSpc>
                <a:spcPct val="110000"/>
              </a:lnSpc>
              <a:spcBef>
                <a:spcPts val="550"/>
              </a:spcBef>
            </a:pPr>
            <a:r>
              <a:rPr lang="en-US" sz="2000" kern="1200" dirty="0">
                <a:solidFill>
                  <a:schemeClr val="accent2">
                    <a:lumMod val="25000"/>
                  </a:schemeClr>
                </a:solidFill>
                <a:latin typeface="Segoe UI"/>
                <a:ea typeface="+mn-ea"/>
                <a:cs typeface="Segoe UI"/>
              </a:rPr>
              <a:t>22/09/2024</a:t>
            </a:r>
            <a:endParaRPr lang="en-US" sz="2000" dirty="0">
              <a:solidFill>
                <a:schemeClr val="accent2">
                  <a:lumMod val="25000"/>
                </a:schemeClr>
              </a:solidFill>
            </a:endParaRPr>
          </a:p>
        </p:txBody>
      </p:sp>
      <p:sp>
        <p:nvSpPr>
          <p:cNvPr id="3" name="TextBox 2">
            <a:extLst>
              <a:ext uri="{FF2B5EF4-FFF2-40B4-BE49-F238E27FC236}">
                <a16:creationId xmlns:a16="http://schemas.microsoft.com/office/drawing/2014/main" id="{D456843E-7D21-BDD5-B0E6-4071EE92E748}"/>
              </a:ext>
            </a:extLst>
          </p:cNvPr>
          <p:cNvSpPr txBox="1"/>
          <p:nvPr/>
        </p:nvSpPr>
        <p:spPr>
          <a:xfrm>
            <a:off x="3035802" y="3216750"/>
            <a:ext cx="6096000" cy="466731"/>
          </a:xfrm>
          <a:prstGeom prst="rect">
            <a:avLst/>
          </a:prstGeom>
          <a:noFill/>
        </p:spPr>
        <p:txBody>
          <a:bodyPr wrap="square">
            <a:spAutoFit/>
          </a:bodyPr>
          <a:lstStyle/>
          <a:p>
            <a:pPr algn="ctr" defTabSz="502920">
              <a:lnSpc>
                <a:spcPct val="110000"/>
              </a:lnSpc>
              <a:spcBef>
                <a:spcPts val="550"/>
              </a:spcBef>
            </a:pPr>
            <a:r>
              <a:rPr lang="en-US" sz="2400" b="1" dirty="0">
                <a:solidFill>
                  <a:schemeClr val="accent2">
                    <a:lumMod val="25000"/>
                  </a:schemeClr>
                </a:solidFill>
                <a:latin typeface="Segoe UI"/>
                <a:cs typeface="Segoe UI"/>
              </a:rPr>
              <a:t>24-1-D-15</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C94D-857E-43B5-1B47-5FA8606518E8}"/>
              </a:ext>
            </a:extLst>
          </p:cNvPr>
          <p:cNvSpPr>
            <a:spLocks noGrp="1"/>
          </p:cNvSpPr>
          <p:nvPr>
            <p:ph type="title"/>
          </p:nvPr>
        </p:nvSpPr>
        <p:spPr/>
        <p:txBody>
          <a:bodyPr/>
          <a:lstStyle/>
          <a:p>
            <a:r>
              <a:rPr lang="en-US" dirty="0"/>
              <a:t>Testing</a:t>
            </a:r>
            <a:endParaRPr lang="en-IL" dirty="0"/>
          </a:p>
        </p:txBody>
      </p:sp>
      <p:sp>
        <p:nvSpPr>
          <p:cNvPr id="3" name="Content Placeholder 2">
            <a:extLst>
              <a:ext uri="{FF2B5EF4-FFF2-40B4-BE49-F238E27FC236}">
                <a16:creationId xmlns:a16="http://schemas.microsoft.com/office/drawing/2014/main" id="{07D0BE62-F120-27E6-8062-46E19F231BD6}"/>
              </a:ext>
            </a:extLst>
          </p:cNvPr>
          <p:cNvSpPr>
            <a:spLocks noGrp="1"/>
          </p:cNvSpPr>
          <p:nvPr>
            <p:ph idx="1"/>
          </p:nvPr>
        </p:nvSpPr>
        <p:spPr/>
        <p:txBody>
          <a:bodyPr/>
          <a:lstStyle/>
          <a:p>
            <a:pPr marL="342900" indent="-342900">
              <a:spcBef>
                <a:spcPts val="3000"/>
              </a:spcBef>
              <a:buFont typeface="Arial" panose="020B0604020202020204" pitchFamily="34" charset="0"/>
              <a:buChar char="•"/>
            </a:pPr>
            <a:r>
              <a:rPr lang="en-GB" sz="2200" dirty="0"/>
              <a:t>We documented each action in a table and then verified their functionality on the system. </a:t>
            </a:r>
          </a:p>
          <a:p>
            <a:pPr marL="342900" indent="-342900">
              <a:spcBef>
                <a:spcPts val="3000"/>
              </a:spcBef>
              <a:buFont typeface="Arial" panose="020B0604020202020204" pitchFamily="34" charset="0"/>
              <a:buChar char="•"/>
            </a:pPr>
            <a:r>
              <a:rPr lang="en-GB" sz="2200" dirty="0"/>
              <a:t>The results of our tests were recorded in the table, allowing us to ensure that our system is working correctly, and users can perform their desired actions without any problems.</a:t>
            </a:r>
          </a:p>
          <a:p>
            <a:endParaRPr lang="en-IL" sz="2200" dirty="0"/>
          </a:p>
        </p:txBody>
      </p:sp>
      <p:pic>
        <p:nvPicPr>
          <p:cNvPr id="2050" name="Picture 2" descr="Test icons for free download | Freepik">
            <a:extLst>
              <a:ext uri="{FF2B5EF4-FFF2-40B4-BE49-F238E27FC236}">
                <a16:creationId xmlns:a16="http://schemas.microsoft.com/office/drawing/2014/main" id="{9DD815A0-E8F5-3D7B-8156-F02E506ADBD3}"/>
              </a:ext>
            </a:extLst>
          </p:cNvPr>
          <p:cNvPicPr>
            <a:picLocks noChangeAspect="1" noChangeArrowheads="1"/>
          </p:cNvPicPr>
          <p:nvPr/>
        </p:nvPicPr>
        <p:blipFill>
          <a:blip r:embed="rId3">
            <a:duotone>
              <a:prstClr val="black"/>
              <a:schemeClr val="accent3">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rot="20802357">
            <a:off x="9897217" y="160253"/>
            <a:ext cx="1246102" cy="124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7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786E-306F-FA21-4F87-81A032C68696}"/>
              </a:ext>
            </a:extLst>
          </p:cNvPr>
          <p:cNvSpPr>
            <a:spLocks noGrp="1"/>
          </p:cNvSpPr>
          <p:nvPr>
            <p:ph type="title"/>
          </p:nvPr>
        </p:nvSpPr>
        <p:spPr>
          <a:xfrm>
            <a:off x="1201996" y="-904393"/>
            <a:ext cx="9779183" cy="1801924"/>
          </a:xfrm>
        </p:spPr>
        <p:txBody>
          <a:bodyPr anchor="b">
            <a:normAutofit/>
          </a:bodyPr>
          <a:lstStyle/>
          <a:p>
            <a:r>
              <a:rPr lang="en-US" dirty="0">
                <a:solidFill>
                  <a:schemeClr val="accent2">
                    <a:lumMod val="25000"/>
                  </a:schemeClr>
                </a:solidFill>
              </a:rPr>
              <a:t>Testing</a:t>
            </a:r>
          </a:p>
        </p:txBody>
      </p:sp>
      <p:pic>
        <p:nvPicPr>
          <p:cNvPr id="4" name="Picture 3">
            <a:extLst>
              <a:ext uri="{FF2B5EF4-FFF2-40B4-BE49-F238E27FC236}">
                <a16:creationId xmlns:a16="http://schemas.microsoft.com/office/drawing/2014/main" id="{33644E86-437F-6608-3AB6-6F5961F83D6C}"/>
              </a:ext>
            </a:extLst>
          </p:cNvPr>
          <p:cNvPicPr>
            <a:picLocks noChangeAspect="1"/>
          </p:cNvPicPr>
          <p:nvPr/>
        </p:nvPicPr>
        <p:blipFill>
          <a:blip r:embed="rId3"/>
          <a:stretch>
            <a:fillRect/>
          </a:stretch>
        </p:blipFill>
        <p:spPr>
          <a:xfrm>
            <a:off x="3502711" y="331510"/>
            <a:ext cx="6826624" cy="6194979"/>
          </a:xfrm>
          <a:prstGeom prst="rect">
            <a:avLst/>
          </a:prstGeom>
        </p:spPr>
      </p:pic>
    </p:spTree>
    <p:extLst>
      <p:ext uri="{BB962C8B-B14F-4D97-AF65-F5344CB8AC3E}">
        <p14:creationId xmlns:p14="http://schemas.microsoft.com/office/powerpoint/2010/main" val="167816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786E-306F-FA21-4F87-81A032C68696}"/>
              </a:ext>
            </a:extLst>
          </p:cNvPr>
          <p:cNvSpPr>
            <a:spLocks noGrp="1"/>
          </p:cNvSpPr>
          <p:nvPr>
            <p:ph type="title"/>
          </p:nvPr>
        </p:nvSpPr>
        <p:spPr>
          <a:xfrm>
            <a:off x="1201996" y="-904393"/>
            <a:ext cx="9779183" cy="1801924"/>
          </a:xfrm>
        </p:spPr>
        <p:txBody>
          <a:bodyPr anchor="b">
            <a:normAutofit/>
          </a:bodyPr>
          <a:lstStyle/>
          <a:p>
            <a:r>
              <a:rPr lang="en-US" dirty="0">
                <a:solidFill>
                  <a:schemeClr val="accent2">
                    <a:lumMod val="25000"/>
                  </a:schemeClr>
                </a:solidFill>
              </a:rPr>
              <a:t>Testing</a:t>
            </a:r>
          </a:p>
        </p:txBody>
      </p:sp>
      <p:pic>
        <p:nvPicPr>
          <p:cNvPr id="4" name="Picture 3">
            <a:extLst>
              <a:ext uri="{FF2B5EF4-FFF2-40B4-BE49-F238E27FC236}">
                <a16:creationId xmlns:a16="http://schemas.microsoft.com/office/drawing/2014/main" id="{F4823587-2B16-2DD5-8968-134E5CBCC7F6}"/>
              </a:ext>
            </a:extLst>
          </p:cNvPr>
          <p:cNvPicPr>
            <a:picLocks noChangeAspect="1"/>
          </p:cNvPicPr>
          <p:nvPr/>
        </p:nvPicPr>
        <p:blipFill>
          <a:blip r:embed="rId3"/>
          <a:stretch>
            <a:fillRect/>
          </a:stretch>
        </p:blipFill>
        <p:spPr>
          <a:xfrm>
            <a:off x="3194277" y="696559"/>
            <a:ext cx="7897327" cy="5058481"/>
          </a:xfrm>
          <a:prstGeom prst="rect">
            <a:avLst/>
          </a:prstGeom>
        </p:spPr>
      </p:pic>
    </p:spTree>
    <p:extLst>
      <p:ext uri="{BB962C8B-B14F-4D97-AF65-F5344CB8AC3E}">
        <p14:creationId xmlns:p14="http://schemas.microsoft.com/office/powerpoint/2010/main" val="397236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44924803-DC6C-E5B3-F280-FA6F8F327322}"/>
              </a:ext>
            </a:extLst>
          </p:cNvPr>
          <p:cNvSpPr>
            <a:spLocks noGrp="1" noChangeArrowheads="1"/>
          </p:cNvSpPr>
          <p:nvPr>
            <p:ph type="title"/>
          </p:nvPr>
        </p:nvSpPr>
        <p:spPr bwMode="auto">
          <a:xfrm>
            <a:off x="1167492" y="45085"/>
            <a:ext cx="9779183" cy="160083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lang="en-IL" sz="3600" dirty="0"/>
              <a:t>We use several important metrics to monitor the development and performance of our project</a:t>
            </a:r>
            <a:r>
              <a:rPr kumimoji="0" lang="en-IL" sz="3600" i="0" u="none" strike="noStrike" cap="none" normalizeH="0" baseline="0" dirty="0">
                <a:ln>
                  <a:noFill/>
                </a:ln>
                <a:effectLst/>
              </a:rPr>
              <a:t>.</a:t>
            </a:r>
          </a:p>
        </p:txBody>
      </p:sp>
      <p:graphicFrame>
        <p:nvGraphicFramePr>
          <p:cNvPr id="9" name="Subtitle 2">
            <a:extLst>
              <a:ext uri="{FF2B5EF4-FFF2-40B4-BE49-F238E27FC236}">
                <a16:creationId xmlns:a16="http://schemas.microsoft.com/office/drawing/2014/main" id="{C38E3438-2404-73E8-EBF0-C479F98633FD}"/>
              </a:ext>
            </a:extLst>
          </p:cNvPr>
          <p:cNvGraphicFramePr>
            <a:graphicFrameLocks noGrp="1"/>
          </p:cNvGraphicFramePr>
          <p:nvPr>
            <p:ph idx="14"/>
            <p:extLst>
              <p:ext uri="{D42A27DB-BD31-4B8C-83A1-F6EECF244321}">
                <p14:modId xmlns:p14="http://schemas.microsoft.com/office/powerpoint/2010/main" val="956555828"/>
              </p:ext>
            </p:extLst>
          </p:nvPr>
        </p:nvGraphicFramePr>
        <p:xfrm>
          <a:off x="217182" y="1903094"/>
          <a:ext cx="11678397" cy="4615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668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FA0-5805-E9D5-E5A1-5B4B485CB096}"/>
              </a:ext>
            </a:extLst>
          </p:cNvPr>
          <p:cNvSpPr>
            <a:spLocks noGrp="1"/>
          </p:cNvSpPr>
          <p:nvPr>
            <p:ph type="title"/>
          </p:nvPr>
        </p:nvSpPr>
        <p:spPr>
          <a:xfrm>
            <a:off x="1167493" y="331693"/>
            <a:ext cx="4076861" cy="756305"/>
          </a:xfrm>
        </p:spPr>
        <p:txBody>
          <a:bodyPr/>
          <a:lstStyle/>
          <a:p>
            <a:r>
              <a:rPr lang="en-US" dirty="0">
                <a:solidFill>
                  <a:schemeClr val="accent2">
                    <a:lumMod val="25000"/>
                  </a:schemeClr>
                </a:solidFill>
              </a:rPr>
              <a:t>Challenges:</a:t>
            </a:r>
          </a:p>
        </p:txBody>
      </p:sp>
      <p:sp>
        <p:nvSpPr>
          <p:cNvPr id="8" name="Content Placeholder 7">
            <a:extLst>
              <a:ext uri="{FF2B5EF4-FFF2-40B4-BE49-F238E27FC236}">
                <a16:creationId xmlns:a16="http://schemas.microsoft.com/office/drawing/2014/main" id="{7059BB7C-8A96-F5EB-50AF-38D776BA0EEC}"/>
              </a:ext>
            </a:extLst>
          </p:cNvPr>
          <p:cNvSpPr>
            <a:spLocks noGrp="1"/>
          </p:cNvSpPr>
          <p:nvPr>
            <p:ph idx="1"/>
          </p:nvPr>
        </p:nvSpPr>
        <p:spPr>
          <a:xfrm>
            <a:off x="1167493" y="1671465"/>
            <a:ext cx="9779182" cy="3959110"/>
          </a:xfrm>
        </p:spPr>
        <p:txBody>
          <a:bodyPr/>
          <a:lstStyle/>
          <a:p>
            <a:pPr marL="457200" indent="-457200">
              <a:buFont typeface="Wingdings" panose="05000000000000000000" pitchFamily="2" charset="2"/>
              <a:buChar char="v"/>
            </a:pPr>
            <a:r>
              <a:rPr lang="en-US" dirty="0"/>
              <a:t>Frontend-Backend Coordination</a:t>
            </a:r>
            <a:br>
              <a:rPr lang="en-US" dirty="0"/>
            </a:br>
            <a:endParaRPr lang="he-IL" dirty="0"/>
          </a:p>
          <a:p>
            <a:pPr marL="457200" indent="-457200">
              <a:buFont typeface="Wingdings" panose="05000000000000000000" pitchFamily="2" charset="2"/>
              <a:buChar char="v"/>
            </a:pPr>
            <a:r>
              <a:rPr lang="he-IL" dirty="0"/>
              <a:t>Unexpected Bugs and Issues</a:t>
            </a:r>
            <a:br>
              <a:rPr lang="en-US" dirty="0"/>
            </a:br>
            <a:endParaRPr lang="en-US" dirty="0"/>
          </a:p>
          <a:p>
            <a:pPr marL="457200" indent="-457200">
              <a:buFont typeface="Wingdings" panose="05000000000000000000" pitchFamily="2" charset="2"/>
              <a:buChar char="v"/>
            </a:pPr>
            <a:r>
              <a:rPr lang="en-US" dirty="0"/>
              <a:t>Time managing even if we have many tasks to do at the same time.​</a:t>
            </a:r>
          </a:p>
          <a:p>
            <a:pPr marL="457200" indent="-457200">
              <a:buFont typeface="Wingdings" panose="05000000000000000000" pitchFamily="2" charset="2"/>
              <a:buChar char="v"/>
            </a:pPr>
            <a:endParaRPr lang="he-IL" dirty="0"/>
          </a:p>
          <a:p>
            <a:endParaRPr lang="en-US" dirty="0"/>
          </a:p>
          <a:p>
            <a:endParaRPr lang="he-IL" dirty="0"/>
          </a:p>
        </p:txBody>
      </p:sp>
      <p:pic>
        <p:nvPicPr>
          <p:cNvPr id="3074" name="Picture 2" descr="Challenge - Free people icons">
            <a:extLst>
              <a:ext uri="{FF2B5EF4-FFF2-40B4-BE49-F238E27FC236}">
                <a16:creationId xmlns:a16="http://schemas.microsoft.com/office/drawing/2014/main" id="{D09B0346-1453-173E-152C-8939B0D47637}"/>
              </a:ext>
            </a:extLst>
          </p:cNvPr>
          <p:cNvPicPr>
            <a:picLocks noChangeAspect="1" noChangeArrowheads="1"/>
          </p:cNvPicPr>
          <p:nvPr/>
        </p:nvPicPr>
        <p:blipFill>
          <a:blip r:embed="rId3">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rot="20464143">
            <a:off x="10116424" y="5033045"/>
            <a:ext cx="1425834" cy="142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92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FA0-5805-E9D5-E5A1-5B4B485CB096}"/>
              </a:ext>
            </a:extLst>
          </p:cNvPr>
          <p:cNvSpPr>
            <a:spLocks noGrp="1"/>
          </p:cNvSpPr>
          <p:nvPr>
            <p:ph type="title"/>
          </p:nvPr>
        </p:nvSpPr>
        <p:spPr>
          <a:xfrm>
            <a:off x="111689" y="103695"/>
            <a:ext cx="7797399" cy="565608"/>
          </a:xfrm>
        </p:spPr>
        <p:txBody>
          <a:bodyPr/>
          <a:lstStyle/>
          <a:p>
            <a:r>
              <a:rPr lang="en-US" dirty="0">
                <a:solidFill>
                  <a:schemeClr val="accent2">
                    <a:lumMod val="25000"/>
                  </a:schemeClr>
                </a:solidFill>
              </a:rPr>
              <a:t>Video for how the system works:</a:t>
            </a:r>
          </a:p>
        </p:txBody>
      </p:sp>
      <p:pic>
        <p:nvPicPr>
          <p:cNvPr id="3" name="0909">
            <a:hlinkClick r:id="" action="ppaction://media"/>
            <a:extLst>
              <a:ext uri="{FF2B5EF4-FFF2-40B4-BE49-F238E27FC236}">
                <a16:creationId xmlns:a16="http://schemas.microsoft.com/office/drawing/2014/main" id="{36608AED-F050-AEE6-431B-CEB5DCC956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103" y="669303"/>
            <a:ext cx="11167922" cy="6085002"/>
          </a:xfrm>
          <a:prstGeom prst="rect">
            <a:avLst/>
          </a:prstGeom>
        </p:spPr>
      </p:pic>
    </p:spTree>
    <p:extLst>
      <p:ext uri="{BB962C8B-B14F-4D97-AF65-F5344CB8AC3E}">
        <p14:creationId xmlns:p14="http://schemas.microsoft.com/office/powerpoint/2010/main" val="9079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5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2672351" y="4423710"/>
            <a:ext cx="3801021" cy="795225"/>
          </a:xfrm>
        </p:spPr>
        <p:txBody>
          <a:bodyPr/>
          <a:lstStyle/>
          <a:p>
            <a:r>
              <a:rPr lang="en-US" dirty="0">
                <a:solidFill>
                  <a:schemeClr val="accent2">
                    <a:lumMod val="25000"/>
                  </a:schemeClr>
                </a:solidFill>
              </a:rPr>
              <a:t>Thank you</a:t>
            </a:r>
          </a:p>
        </p:txBody>
      </p:sp>
      <p:pic>
        <p:nvPicPr>
          <p:cNvPr id="2" name="גרפיקה 12">
            <a:extLst>
              <a:ext uri="{FF2B5EF4-FFF2-40B4-BE49-F238E27FC236}">
                <a16:creationId xmlns:a16="http://schemas.microsoft.com/office/drawing/2014/main" id="{F0501891-C043-CE58-2339-4D9F5016E9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2351" y="1001060"/>
            <a:ext cx="3422650" cy="3422650"/>
          </a:xfrm>
          <a:prstGeom prst="rect">
            <a:avLst/>
          </a:prstGeom>
        </p:spPr>
      </p:pic>
    </p:spTree>
    <p:extLst>
      <p:ext uri="{BB962C8B-B14F-4D97-AF65-F5344CB8AC3E}">
        <p14:creationId xmlns:p14="http://schemas.microsoft.com/office/powerpoint/2010/main" val="16096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92326" y="682866"/>
            <a:ext cx="9876366" cy="1653371"/>
          </a:xfrm>
        </p:spPr>
        <p:txBody>
          <a:bodyPr anchor="b">
            <a:normAutofit/>
          </a:bodyPr>
          <a:lstStyle/>
          <a:p>
            <a:r>
              <a:rPr lang="en-US" dirty="0">
                <a:solidFill>
                  <a:schemeClr val="accent2">
                    <a:lumMod val="25000"/>
                  </a:schemeClr>
                </a:solidFill>
              </a:rPr>
              <a:t>Concise description</a:t>
            </a:r>
            <a:endParaRPr lang="en-US" b="0" dirty="0">
              <a:solidFill>
                <a:schemeClr val="accent2">
                  <a:lumMod val="25000"/>
                </a:schemeClr>
              </a:solidFill>
            </a:endParaRPr>
          </a:p>
          <a:p>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44843" y="2180111"/>
            <a:ext cx="6314718" cy="3332831"/>
          </a:xfrm>
        </p:spPr>
        <p:txBody>
          <a:bodyPr vert="horz" lIns="91440" tIns="45720" rIns="91440" bIns="45720" rtlCol="0" anchor="t">
            <a:noAutofit/>
          </a:bodyPr>
          <a:lstStyle/>
          <a:p>
            <a:r>
              <a:rPr lang="en-US" sz="2400" dirty="0">
                <a:solidFill>
                  <a:schemeClr val="accent2">
                    <a:lumMod val="25000"/>
                  </a:schemeClr>
                </a:solidFill>
              </a:rPr>
              <a:t>This project focuses on developing an efficient and organized management system for taxi stations to address current inefficiencies in day-to-day operations, including coordination between staff, booking management, driver and vehicle oversight, and performance monitoring.</a:t>
            </a:r>
          </a:p>
        </p:txBody>
      </p:sp>
      <p:pic>
        <p:nvPicPr>
          <p:cNvPr id="4" name="Picture 3" descr="Summary Icon Images – Browse 17,610 Stock Photos, Vectors, and Video |  Adobe Stock">
            <a:extLst>
              <a:ext uri="{FF2B5EF4-FFF2-40B4-BE49-F238E27FC236}">
                <a16:creationId xmlns:a16="http://schemas.microsoft.com/office/drawing/2014/main" id="{EA0153D8-748A-36F8-48AA-B3D3ED15BC8E}"/>
              </a:ext>
            </a:extLst>
          </p:cNvPr>
          <p:cNvPicPr>
            <a:picLocks noChangeAspect="1"/>
          </p:cNvPicPr>
          <p:nvPr/>
        </p:nvPicPr>
        <p:blipFill>
          <a:blip r:embed="rId3">
            <a:duotone>
              <a:schemeClr val="accent5">
                <a:shade val="45000"/>
                <a:satMod val="135000"/>
              </a:schemeClr>
              <a:prstClr val="white"/>
            </a:duotone>
          </a:blip>
          <a:stretch>
            <a:fillRect/>
          </a:stretch>
        </p:blipFill>
        <p:spPr>
          <a:xfrm>
            <a:off x="7832377" y="1670022"/>
            <a:ext cx="3728252" cy="3332832"/>
          </a:xfrm>
          <a:prstGeom prst="rect">
            <a:avLst/>
          </a:prstGeom>
          <a:noFill/>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2583D-161C-EC21-6C85-6A20B9961E30}"/>
              </a:ext>
            </a:extLst>
          </p:cNvPr>
          <p:cNvSpPr txBox="1"/>
          <p:nvPr/>
        </p:nvSpPr>
        <p:spPr>
          <a:xfrm>
            <a:off x="1647854" y="1357442"/>
            <a:ext cx="280061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chemeClr val="accent2">
                    <a:lumMod val="25000"/>
                  </a:schemeClr>
                </a:solidFill>
              </a:rPr>
              <a:t>Motivation</a:t>
            </a:r>
          </a:p>
          <a:p>
            <a:pPr algn="l"/>
            <a:endParaRPr lang="en-US" dirty="0"/>
          </a:p>
        </p:txBody>
      </p:sp>
      <p:sp>
        <p:nvSpPr>
          <p:cNvPr id="4" name="Content Placeholder 2">
            <a:extLst>
              <a:ext uri="{FF2B5EF4-FFF2-40B4-BE49-F238E27FC236}">
                <a16:creationId xmlns:a16="http://schemas.microsoft.com/office/drawing/2014/main" id="{83B1462B-DC4E-928D-3586-56B1037C0CF8}"/>
              </a:ext>
            </a:extLst>
          </p:cNvPr>
          <p:cNvSpPr txBox="1">
            <a:spLocks/>
          </p:cNvSpPr>
          <p:nvPr/>
        </p:nvSpPr>
        <p:spPr>
          <a:xfrm>
            <a:off x="1647854" y="2342327"/>
            <a:ext cx="10149299" cy="33328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2">
                    <a:lumMod val="25000"/>
                  </a:schemeClr>
                </a:solidFill>
                <a:latin typeface="+mj-lt"/>
                <a:ea typeface="+mj-ea"/>
                <a:cs typeface="+mj-cs"/>
              </a:rPr>
              <a:t>The project aims to improve taxi service efficiency by offering a customized solution for management teams, optimizing operations, enhancing customer satisfaction, and meeting urban transportation demands.</a:t>
            </a:r>
          </a:p>
        </p:txBody>
      </p:sp>
    </p:spTree>
    <p:extLst>
      <p:ext uri="{BB962C8B-B14F-4D97-AF65-F5344CB8AC3E}">
        <p14:creationId xmlns:p14="http://schemas.microsoft.com/office/powerpoint/2010/main" val="366267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2583D-161C-EC21-6C85-6A20B9961E30}"/>
              </a:ext>
            </a:extLst>
          </p:cNvPr>
          <p:cNvSpPr txBox="1"/>
          <p:nvPr/>
        </p:nvSpPr>
        <p:spPr>
          <a:xfrm>
            <a:off x="1382382" y="1256388"/>
            <a:ext cx="41826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chemeClr val="accent2">
                    <a:lumMod val="25000"/>
                  </a:schemeClr>
                </a:solidFill>
              </a:rPr>
              <a:t>Our Solution</a:t>
            </a:r>
            <a:endParaRPr lang="en-US" dirty="0"/>
          </a:p>
        </p:txBody>
      </p:sp>
      <p:sp>
        <p:nvSpPr>
          <p:cNvPr id="4" name="Content Placeholder 2">
            <a:extLst>
              <a:ext uri="{FF2B5EF4-FFF2-40B4-BE49-F238E27FC236}">
                <a16:creationId xmlns:a16="http://schemas.microsoft.com/office/drawing/2014/main" id="{47089F0D-4AE3-D91C-2BBE-95432B0D2A50}"/>
              </a:ext>
            </a:extLst>
          </p:cNvPr>
          <p:cNvSpPr txBox="1">
            <a:spLocks/>
          </p:cNvSpPr>
          <p:nvPr/>
        </p:nvSpPr>
        <p:spPr>
          <a:xfrm>
            <a:off x="1836223" y="2268782"/>
            <a:ext cx="10149299" cy="290737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2">
                    <a:lumMod val="25000"/>
                  </a:schemeClr>
                </a:solidFill>
                <a:latin typeface="+mj-lt"/>
                <a:ea typeface="+mj-ea"/>
                <a:cs typeface="+mj-cs"/>
              </a:rPr>
              <a:t>The solution is the Taxi Station Management System, with secretaries handling bookings and dispatch, and managers overseeing performance and making strategic decisions based on reports and analytics.</a:t>
            </a:r>
          </a:p>
        </p:txBody>
      </p:sp>
    </p:spTree>
    <p:extLst>
      <p:ext uri="{BB962C8B-B14F-4D97-AF65-F5344CB8AC3E}">
        <p14:creationId xmlns:p14="http://schemas.microsoft.com/office/powerpoint/2010/main" val="285477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ctrTitle"/>
          </p:nvPr>
        </p:nvSpPr>
        <p:spPr>
          <a:xfrm>
            <a:off x="1167493" y="1134534"/>
            <a:ext cx="6220278" cy="924560"/>
          </a:xfrm>
        </p:spPr>
        <p:txBody>
          <a:bodyPr anchor="b">
            <a:normAutofit/>
          </a:bodyPr>
          <a:lstStyle/>
          <a:p>
            <a:r>
              <a:rPr lang="en-US" dirty="0">
                <a:solidFill>
                  <a:schemeClr val="accent2">
                    <a:lumMod val="25000"/>
                  </a:schemeClr>
                </a:solidFill>
              </a:rPr>
              <a:t>Introduction</a:t>
            </a:r>
          </a:p>
        </p:txBody>
      </p:sp>
      <p:sp>
        <p:nvSpPr>
          <p:cNvPr id="4" name="TextBox 3">
            <a:extLst>
              <a:ext uri="{FF2B5EF4-FFF2-40B4-BE49-F238E27FC236}">
                <a16:creationId xmlns:a16="http://schemas.microsoft.com/office/drawing/2014/main" id="{7D3AD9E5-1596-4AD0-2343-B72D6C000262}"/>
              </a:ext>
            </a:extLst>
          </p:cNvPr>
          <p:cNvSpPr txBox="1"/>
          <p:nvPr/>
        </p:nvSpPr>
        <p:spPr>
          <a:xfrm>
            <a:off x="289377" y="2468039"/>
            <a:ext cx="7976507" cy="2677656"/>
          </a:xfrm>
          <a:prstGeom prst="rect">
            <a:avLst/>
          </a:prstGeom>
          <a:noFill/>
        </p:spPr>
        <p:txBody>
          <a:bodyPr wrap="square">
            <a:spAutoFit/>
          </a:bodyPr>
          <a:lstStyle/>
          <a:p>
            <a:r>
              <a:rPr lang="en-US" sz="2400" dirty="0">
                <a:solidFill>
                  <a:schemeClr val="accent5">
                    <a:lumMod val="50000"/>
                  </a:schemeClr>
                </a:solidFill>
              </a:rPr>
              <a:t>Our Taxi Station Management System uses ReactJS and Node.js to offer real-time data synchronization, secure access, and efficient operations management, streamlining driver coordination, booking management, and performance analysis. This system enhances operational efficiency and customer satisfaction, addressing the evolving needs of urban transportation.</a:t>
            </a:r>
          </a:p>
        </p:txBody>
      </p:sp>
    </p:spTree>
    <p:extLst>
      <p:ext uri="{BB962C8B-B14F-4D97-AF65-F5344CB8AC3E}">
        <p14:creationId xmlns:p14="http://schemas.microsoft.com/office/powerpoint/2010/main" val="25293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7EA11E-FE7E-FF1F-3B5D-65AA1FCDD530}"/>
              </a:ext>
            </a:extLst>
          </p:cNvPr>
          <p:cNvSpPr>
            <a:spLocks noGrp="1"/>
          </p:cNvSpPr>
          <p:nvPr>
            <p:ph type="title"/>
          </p:nvPr>
        </p:nvSpPr>
        <p:spPr>
          <a:xfrm>
            <a:off x="611728" y="550522"/>
            <a:ext cx="9779183" cy="482990"/>
          </a:xfrm>
        </p:spPr>
        <p:txBody>
          <a:bodyPr/>
          <a:lstStyle/>
          <a:p>
            <a:r>
              <a:rPr lang="en-US" dirty="0"/>
              <a:t>Project Goals &amp; Unique Features:</a:t>
            </a:r>
          </a:p>
        </p:txBody>
      </p:sp>
      <p:sp>
        <p:nvSpPr>
          <p:cNvPr id="10" name="Content Placeholder 2">
            <a:extLst>
              <a:ext uri="{FF2B5EF4-FFF2-40B4-BE49-F238E27FC236}">
                <a16:creationId xmlns:a16="http://schemas.microsoft.com/office/drawing/2014/main" id="{E9F5BB29-7E4A-532A-11E3-F4795D72E2B5}"/>
              </a:ext>
            </a:extLst>
          </p:cNvPr>
          <p:cNvSpPr>
            <a:spLocks noGrp="1"/>
          </p:cNvSpPr>
          <p:nvPr>
            <p:ph idx="1"/>
          </p:nvPr>
        </p:nvSpPr>
        <p:spPr>
          <a:xfrm>
            <a:off x="465760" y="1168399"/>
            <a:ext cx="11565281" cy="4758268"/>
          </a:xfrm>
        </p:spPr>
        <p:txBody>
          <a:bodyPr/>
          <a:lstStyle/>
          <a:p>
            <a:pPr marL="514350" indent="-514350">
              <a:spcAft>
                <a:spcPts val="1200"/>
              </a:spcAft>
              <a:buAutoNum type="arabicPeriod"/>
            </a:pPr>
            <a:endParaRPr lang="en-US" b="1" dirty="0"/>
          </a:p>
          <a:p>
            <a:pPr marL="514350" indent="-514350">
              <a:spcAft>
                <a:spcPts val="1200"/>
              </a:spcAft>
              <a:buAutoNum type="arabicPeriod"/>
            </a:pPr>
            <a:r>
              <a:rPr lang="en-US" b="1" dirty="0"/>
              <a:t>Efficient Operations Management: </a:t>
            </a:r>
            <a:r>
              <a:rPr lang="en-US" sz="2000" dirty="0"/>
              <a:t>Implement a system for streamlined scheduling, bookings, and maintenance at the taxi station.</a:t>
            </a:r>
          </a:p>
          <a:p>
            <a:pPr marL="514350" indent="-514350">
              <a:spcAft>
                <a:spcPts val="1200"/>
              </a:spcAft>
              <a:buAutoNum type="arabicPeriod"/>
            </a:pPr>
            <a:r>
              <a:rPr lang="en-US" b="1" dirty="0"/>
              <a:t>Employee Management: </a:t>
            </a:r>
            <a:r>
              <a:rPr lang="en-US" sz="2000" dirty="0"/>
              <a:t>Allow the station manager to recruit, manage, and schedule employees based on qualifications, availability, and roles.</a:t>
            </a:r>
          </a:p>
          <a:p>
            <a:pPr marL="514350" indent="-514350">
              <a:spcAft>
                <a:spcPts val="1200"/>
              </a:spcAft>
              <a:buAutoNum type="arabicPeriod" startAt="3"/>
            </a:pPr>
            <a:r>
              <a:rPr lang="en-US" b="1" dirty="0"/>
              <a:t>Driver and Vehicle Tracking: </a:t>
            </a:r>
            <a:r>
              <a:rPr lang="en-US" sz="2000" dirty="0"/>
              <a:t>Enable real-time tracking of drivers and vehicles to optimize dispatching and integrate leading vehicles into future trip planning.</a:t>
            </a:r>
          </a:p>
          <a:p>
            <a:pPr marL="514350" indent="-514350">
              <a:spcAft>
                <a:spcPts val="1200"/>
              </a:spcAft>
              <a:buAutoNum type="arabicPeriod" startAt="4"/>
            </a:pPr>
            <a:r>
              <a:rPr lang="en-US" b="1" dirty="0"/>
              <a:t>Maintenance and Service Management: </a:t>
            </a:r>
            <a:r>
              <a:rPr lang="en-US" sz="2000" dirty="0"/>
              <a:t>Coordinate vehicle maintenance and repairs with the workshop, ensuring prompt issue handling and tracking repair status.</a:t>
            </a:r>
          </a:p>
        </p:txBody>
      </p:sp>
    </p:spTree>
    <p:extLst>
      <p:ext uri="{BB962C8B-B14F-4D97-AF65-F5344CB8AC3E}">
        <p14:creationId xmlns:p14="http://schemas.microsoft.com/office/powerpoint/2010/main" val="242640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title"/>
          </p:nvPr>
        </p:nvSpPr>
        <p:spPr>
          <a:xfrm>
            <a:off x="405493" y="0"/>
            <a:ext cx="9779183" cy="944563"/>
          </a:xfrm>
        </p:spPr>
        <p:txBody>
          <a:bodyPr anchor="b">
            <a:normAutofit/>
          </a:bodyPr>
          <a:lstStyle/>
          <a:p>
            <a:r>
              <a:rPr lang="en-US" dirty="0"/>
              <a:t>Software architecture</a:t>
            </a:r>
          </a:p>
        </p:txBody>
      </p:sp>
      <p:pic>
        <p:nvPicPr>
          <p:cNvPr id="5" name="Picture 4">
            <a:extLst>
              <a:ext uri="{FF2B5EF4-FFF2-40B4-BE49-F238E27FC236}">
                <a16:creationId xmlns:a16="http://schemas.microsoft.com/office/drawing/2014/main" id="{D158220C-4387-1DD8-CDC4-4715921E85D1}"/>
              </a:ext>
            </a:extLst>
          </p:cNvPr>
          <p:cNvPicPr>
            <a:picLocks noChangeAspect="1"/>
          </p:cNvPicPr>
          <p:nvPr/>
        </p:nvPicPr>
        <p:blipFill>
          <a:blip r:embed="rId3"/>
          <a:stretch>
            <a:fillRect/>
          </a:stretch>
        </p:blipFill>
        <p:spPr>
          <a:xfrm>
            <a:off x="3538158" y="1223963"/>
            <a:ext cx="6096908" cy="5261129"/>
          </a:xfrm>
          <a:prstGeom prst="rect">
            <a:avLst/>
          </a:prstGeom>
        </p:spPr>
      </p:pic>
    </p:spTree>
    <p:extLst>
      <p:ext uri="{BB962C8B-B14F-4D97-AF65-F5344CB8AC3E}">
        <p14:creationId xmlns:p14="http://schemas.microsoft.com/office/powerpoint/2010/main" val="411715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17B3-9E33-FB2E-7276-19491AF0677D}"/>
              </a:ext>
            </a:extLst>
          </p:cNvPr>
          <p:cNvSpPr>
            <a:spLocks noGrp="1"/>
          </p:cNvSpPr>
          <p:nvPr>
            <p:ph type="title"/>
          </p:nvPr>
        </p:nvSpPr>
        <p:spPr>
          <a:xfrm>
            <a:off x="1167492" y="136526"/>
            <a:ext cx="9779183" cy="1570038"/>
          </a:xfrm>
        </p:spPr>
        <p:txBody>
          <a:bodyPr anchor="b">
            <a:normAutofit/>
          </a:bodyPr>
          <a:lstStyle/>
          <a:p>
            <a:r>
              <a:rPr lang="en-GB" dirty="0"/>
              <a:t>Technologies and specialized software tools</a:t>
            </a:r>
            <a:endParaRPr lang="en-IL" dirty="0"/>
          </a:p>
        </p:txBody>
      </p:sp>
      <p:pic>
        <p:nvPicPr>
          <p:cNvPr id="4" name="Picture 4" descr="React.js 알아보기">
            <a:extLst>
              <a:ext uri="{FF2B5EF4-FFF2-40B4-BE49-F238E27FC236}">
                <a16:creationId xmlns:a16="http://schemas.microsoft.com/office/drawing/2014/main" id="{CD7C1504-6683-F2A3-3ABE-58C63AABA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17" t="19761" r="19521" b="10881"/>
          <a:stretch/>
        </p:blipFill>
        <p:spPr bwMode="auto">
          <a:xfrm>
            <a:off x="1377348" y="2676625"/>
            <a:ext cx="2040137" cy="2079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 Best Practices to Secure Your Node.js Application in Production | by  Afser Ali | Medium">
            <a:extLst>
              <a:ext uri="{FF2B5EF4-FFF2-40B4-BE49-F238E27FC236}">
                <a16:creationId xmlns:a16="http://schemas.microsoft.com/office/drawing/2014/main" id="{261953F4-BAFC-27FC-E2EA-4C2D1D73B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052" y="2676624"/>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MongoDB? NoSQL database explained in an easy way.">
            <a:extLst>
              <a:ext uri="{FF2B5EF4-FFF2-40B4-BE49-F238E27FC236}">
                <a16:creationId xmlns:a16="http://schemas.microsoft.com/office/drawing/2014/main" id="{2FC3F41B-498D-AAB7-CE38-194944837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8431" y="2726052"/>
            <a:ext cx="1509604" cy="203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9625F3-A360-90EB-58B2-76FADD4E6819}"/>
              </a:ext>
            </a:extLst>
          </p:cNvPr>
          <p:cNvSpPr>
            <a:spLocks noGrp="1"/>
          </p:cNvSpPr>
          <p:nvPr>
            <p:ph type="title"/>
          </p:nvPr>
        </p:nvSpPr>
        <p:spPr/>
        <p:txBody>
          <a:bodyPr/>
          <a:lstStyle/>
          <a:p>
            <a:r>
              <a:rPr lang="en-US" dirty="0"/>
              <a:t>Enhancing Security</a:t>
            </a:r>
          </a:p>
        </p:txBody>
      </p:sp>
      <p:pic>
        <p:nvPicPr>
          <p:cNvPr id="5" name="Content Placeholder 4">
            <a:extLst>
              <a:ext uri="{FF2B5EF4-FFF2-40B4-BE49-F238E27FC236}">
                <a16:creationId xmlns:a16="http://schemas.microsoft.com/office/drawing/2014/main" id="{132B07B3-99A1-B82F-DF62-F81EE29E910D}"/>
              </a:ext>
            </a:extLst>
          </p:cNvPr>
          <p:cNvPicPr>
            <a:picLocks noGrp="1" noChangeAspect="1"/>
          </p:cNvPicPr>
          <p:nvPr>
            <p:ph idx="1"/>
          </p:nvPr>
        </p:nvPicPr>
        <p:blipFill>
          <a:blip r:embed="rId3"/>
          <a:stretch>
            <a:fillRect/>
          </a:stretch>
        </p:blipFill>
        <p:spPr>
          <a:xfrm>
            <a:off x="179293" y="2365936"/>
            <a:ext cx="5756731" cy="3562667"/>
          </a:xfrm>
        </p:spPr>
      </p:pic>
      <p:pic>
        <p:nvPicPr>
          <p:cNvPr id="7" name="Picture 6">
            <a:extLst>
              <a:ext uri="{FF2B5EF4-FFF2-40B4-BE49-F238E27FC236}">
                <a16:creationId xmlns:a16="http://schemas.microsoft.com/office/drawing/2014/main" id="{3E849B17-0C12-B7AF-8283-4D3E0A4FA168}"/>
              </a:ext>
            </a:extLst>
          </p:cNvPr>
          <p:cNvPicPr>
            <a:picLocks noChangeAspect="1"/>
          </p:cNvPicPr>
          <p:nvPr/>
        </p:nvPicPr>
        <p:blipFill>
          <a:blip r:embed="rId4"/>
          <a:stretch>
            <a:fillRect/>
          </a:stretch>
        </p:blipFill>
        <p:spPr>
          <a:xfrm>
            <a:off x="6188691" y="2365936"/>
            <a:ext cx="5824016" cy="3562666"/>
          </a:xfrm>
          <a:prstGeom prst="rect">
            <a:avLst/>
          </a:prstGeom>
        </p:spPr>
      </p:pic>
    </p:spTree>
    <p:extLst>
      <p:ext uri="{BB962C8B-B14F-4D97-AF65-F5344CB8AC3E}">
        <p14:creationId xmlns:p14="http://schemas.microsoft.com/office/powerpoint/2010/main" val="42184018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44546A"/>
      </a:dk2>
      <a:lt2>
        <a:srgbClr val="E7E6E6"/>
      </a:lt2>
      <a:accent1>
        <a:srgbClr val="A2C8FF"/>
      </a:accent1>
      <a:accent2>
        <a:srgbClr val="DAE5EF"/>
      </a:accent2>
      <a:accent3>
        <a:srgbClr val="9FA9B6"/>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6DA194D6CD6A44A212998627B35368" ma:contentTypeVersion="14" ma:contentTypeDescription="Create a new document." ma:contentTypeScope="" ma:versionID="ede750f5bbc8f9dc126a0b5217421fc6">
  <xsd:schema xmlns:xsd="http://www.w3.org/2001/XMLSchema" xmlns:xs="http://www.w3.org/2001/XMLSchema" xmlns:p="http://schemas.microsoft.com/office/2006/metadata/properties" xmlns:ns3="cd0ff5ca-b566-464a-b683-ebf4ba04a452" xmlns:ns4="70675725-3e2d-4b6c-b357-455a862a1368" targetNamespace="http://schemas.microsoft.com/office/2006/metadata/properties" ma:root="true" ma:fieldsID="ad1e2a1f4e81e82e41770400d4504e18" ns3:_="" ns4:_="">
    <xsd:import namespace="cd0ff5ca-b566-464a-b683-ebf4ba04a452"/>
    <xsd:import namespace="70675725-3e2d-4b6c-b357-455a862a136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LengthInSeconds"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0ff5ca-b566-464a-b683-ebf4ba04a4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75725-3e2d-4b6c-b357-455a862a136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0675725-3e2d-4b6c-b357-455a862a136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3A0D4-52FC-4895-A95B-D72DA9C4BC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0ff5ca-b566-464a-b683-ebf4ba04a452"/>
    <ds:schemaRef ds:uri="70675725-3e2d-4b6c-b357-455a862a13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E52C7A-8834-4F18-859F-7167A187E138}">
  <ds:schemaRefs>
    <ds:schemaRef ds:uri="70675725-3e2d-4b6c-b357-455a862a136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d0ff5ca-b566-464a-b683-ebf4ba04a452"/>
    <ds:schemaRef ds:uri="http://www.w3.org/XML/1998/namespace"/>
    <ds:schemaRef ds:uri="http://purl.org/dc/dcmitype/"/>
  </ds:schemaRefs>
</ds:datastoreItem>
</file>

<file path=customXml/itemProps3.xml><?xml version="1.0" encoding="utf-8"?>
<ds:datastoreItem xmlns:ds="http://schemas.openxmlformats.org/officeDocument/2006/customXml" ds:itemID="{731D3D4E-040D-4F59-9215-B1F04B81B9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9685</TotalTime>
  <Words>1182</Words>
  <Application>Microsoft Office PowerPoint</Application>
  <PresentationFormat>Widescreen</PresentationFormat>
  <Paragraphs>94</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Söhne</vt:lpstr>
      <vt:lpstr>Tenorite</vt:lpstr>
      <vt:lpstr>Wingdings</vt:lpstr>
      <vt:lpstr>Custom</vt:lpstr>
      <vt:lpstr>Taxi station management system</vt:lpstr>
      <vt:lpstr>Concise description </vt:lpstr>
      <vt:lpstr>PowerPoint Presentation</vt:lpstr>
      <vt:lpstr>PowerPoint Presentation</vt:lpstr>
      <vt:lpstr>Introduction</vt:lpstr>
      <vt:lpstr>Project Goals &amp; Unique Features:</vt:lpstr>
      <vt:lpstr>Software architecture</vt:lpstr>
      <vt:lpstr>Technologies and specialized software tools</vt:lpstr>
      <vt:lpstr>Enhancing Security</vt:lpstr>
      <vt:lpstr>Testing</vt:lpstr>
      <vt:lpstr>Testing</vt:lpstr>
      <vt:lpstr>Testing</vt:lpstr>
      <vt:lpstr>We use several important metrics to monitor the development and performance of our project.</vt:lpstr>
      <vt:lpstr>Challenges:</vt:lpstr>
      <vt:lpstr>Video for how the system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win10</dc:creator>
  <cp:lastModifiedBy>שורוק הייב</cp:lastModifiedBy>
  <cp:revision>259</cp:revision>
  <dcterms:created xsi:type="dcterms:W3CDTF">2024-04-23T09:06:29Z</dcterms:created>
  <dcterms:modified xsi:type="dcterms:W3CDTF">2024-09-11T20:15:14Z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0x0101002E6DA194D6CD6A44A212998627B35368</vt:lpwstr>
  </property>
</Properties>
</file>